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58" autoAdjust="0"/>
    <p:restoredTop sz="99823" autoAdjust="0"/>
  </p:normalViewPr>
  <p:slideViewPr>
    <p:cSldViewPr snapToGrid="0" snapToObjects="1" showGuides="1">
      <p:cViewPr>
        <p:scale>
          <a:sx n="70" d="100"/>
          <a:sy n="70" d="100"/>
        </p:scale>
        <p:origin x="13818" y="5520"/>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6/12/2016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342883" indent="-342883">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1" name="Text Placeholder 5"/>
          <p:cNvSpPr>
            <a:spLocks noGrp="1"/>
          </p:cNvSpPr>
          <p:nvPr>
            <p:ph type="body" sz="quarter" idx="95"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13930311" y="20388301"/>
            <a:ext cx="13578840" cy="861752"/>
          </a:xfrm>
          <a:prstGeom prst="rect">
            <a:avLst/>
          </a:prstGeom>
        </p:spPr>
        <p:txBody>
          <a:bodyPr wrap="square" lIns="228589" tIns="228589" rIns="228589" bIns="228589">
            <a:spAutoFit/>
          </a:bodyPr>
          <a:lstStyle>
            <a:lvl1pPr marL="0" indent="0">
              <a:buNone/>
              <a:defRPr sz="2600" baseline="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10917141" y="25063837"/>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13906858" y="17032206"/>
            <a:ext cx="13555387"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13906859" y="17032206"/>
            <a:ext cx="13569696"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71" name="Text Placeholder 5"/>
          <p:cNvSpPr>
            <a:spLocks noGrp="1"/>
          </p:cNvSpPr>
          <p:nvPr>
            <p:ph type="body" sz="quarter" idx="95"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10408283" y="18288001"/>
            <a:ext cx="10050462" cy="754045"/>
          </a:xfrm>
          <a:prstGeom prst="rect">
            <a:avLst/>
          </a:prstGeom>
          <a:noFill/>
        </p:spPr>
        <p:txBody>
          <a:bodyPr wrap="square" lIns="91436" tIns="91436" rIns="91436" bIns="91436" anchor="ctr" anchorCtr="0">
            <a:spAutoFit/>
          </a:bodyPr>
          <a:lstStyle>
            <a:lvl1pPr algn="ctr">
              <a:buNone/>
              <a:defRPr sz="37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0" name="Rectangle 19"/>
          <p:cNvSpPr/>
          <p:nvPr/>
        </p:nvSpPr>
        <p:spPr>
          <a:xfrm>
            <a:off x="44222126" y="0"/>
            <a:ext cx="10050462"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000" b="1" dirty="0" smtClean="0">
                <a:solidFill>
                  <a:schemeClr val="bg1"/>
                </a:solidFill>
                <a:latin typeface="Trebuchet MS" pitchFamily="34" charset="0"/>
              </a:rPr>
              <a:t>QUICK</a:t>
            </a:r>
            <a:r>
              <a:rPr lang="en-US" sz="4000" b="1" baseline="0" dirty="0" smtClean="0">
                <a:solidFill>
                  <a:schemeClr val="bg1"/>
                </a:solidFill>
                <a:latin typeface="Trebuchet MS" pitchFamily="34" charset="0"/>
              </a:rPr>
              <a:t> TIPS</a:t>
            </a:r>
            <a:endParaRPr lang="en-US" sz="4000" b="1" dirty="0" smtClean="0">
              <a:solidFill>
                <a:schemeClr val="bg1"/>
              </a:solidFill>
              <a:latin typeface="Trebuchet MS" pitchFamily="34" charset="0"/>
            </a:endParaRP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3134780"/>
            <a:r>
              <a:rPr lang="en-US" sz="3200" dirty="0" smtClean="0">
                <a:latin typeface="Trebuchet MS" pitchFamily="34" charset="0"/>
              </a:rPr>
              <a:t>This PowerPoint</a:t>
            </a:r>
            <a:r>
              <a:rPr lang="en-US" sz="3200" baseline="0" dirty="0" smtClean="0">
                <a:latin typeface="Trebuchet MS" pitchFamily="34" charset="0"/>
              </a:rPr>
              <a:t> template requires basic PowerPoint (version 2007 or newer) skills. Below is a list of commonly asked questions specific to this template. </a:t>
            </a:r>
            <a:br>
              <a:rPr lang="en-US" sz="3200" baseline="0" dirty="0" smtClean="0">
                <a:latin typeface="Trebuchet MS" pitchFamily="34" charset="0"/>
              </a:rPr>
            </a:br>
            <a:r>
              <a:rPr lang="en-US" sz="3200" baseline="0" dirty="0" smtClean="0">
                <a:latin typeface="Trebuchet MS" pitchFamily="34" charset="0"/>
              </a:rPr>
              <a:t>If you are using an older version of PowerPoint some template features may not work properly.</a:t>
            </a:r>
            <a:endParaRPr lang="en-US" sz="4000" b="1" dirty="0" smtClean="0">
              <a:solidFill>
                <a:srgbClr val="FFFF00"/>
              </a:solidFill>
              <a:latin typeface="Trebuchet MS" pitchFamily="34" charset="0"/>
            </a:endParaRPr>
          </a:p>
          <a:p>
            <a:pPr defTabSz="3134780"/>
            <a:endParaRPr lang="en-US" sz="4000" b="1" dirty="0" smtClean="0">
              <a:solidFill>
                <a:srgbClr val="FFFF00"/>
              </a:solidFill>
              <a:latin typeface="Trebuchet MS" pitchFamily="34" charset="0"/>
            </a:endParaRPr>
          </a:p>
          <a:p>
            <a:pPr algn="ctr"/>
            <a:r>
              <a:rPr lang="en-US" sz="4000" b="1" dirty="0" smtClean="0">
                <a:solidFill>
                  <a:schemeClr val="bg1"/>
                </a:solidFill>
                <a:latin typeface="Trebuchet MS" pitchFamily="34" charset="0"/>
              </a:rPr>
              <a:t>Using the template</a:t>
            </a:r>
            <a:endParaRPr lang="en-US" sz="4000" b="1" baseline="0" dirty="0" smtClean="0">
              <a:solidFill>
                <a:schemeClr val="bg1"/>
              </a:solidFill>
              <a:latin typeface="Trebuchet MS" pitchFamily="34" charset="0"/>
            </a:endParaRPr>
          </a:p>
          <a:p>
            <a:pPr algn="ctr"/>
            <a:endParaRPr lang="en-US" sz="32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1" dirty="0" smtClean="0">
                <a:solidFill>
                  <a:srgbClr val="FFFF00"/>
                </a:solidFill>
                <a:latin typeface="Trebuchet MS" pitchFamily="34" charset="0"/>
              </a:rPr>
              <a:t>Verifying the quality of your graphics</a:t>
            </a:r>
          </a:p>
          <a:p>
            <a:pPr defTabSz="3134780"/>
            <a:r>
              <a:rPr lang="en-US" sz="3200" dirty="0" smtClean="0">
                <a:latin typeface="Trebuchet MS" pitchFamily="34" charset="0"/>
              </a:rPr>
              <a:t>Go to the </a:t>
            </a:r>
            <a:r>
              <a:rPr lang="en-US" sz="32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baseline="0" dirty="0" smtClean="0">
                <a:latin typeface="Trebuchet MS" pitchFamily="34" charset="0"/>
              </a:rPr>
            </a:br>
            <a:endParaRPr lang="en-US" sz="3200" baseline="0" dirty="0" smtClean="0">
              <a:latin typeface="Trebuchet MS" pitchFamily="34" charset="0"/>
            </a:endParaRPr>
          </a:p>
          <a:p>
            <a:pPr defTabSz="3134780"/>
            <a:r>
              <a:rPr lang="en-US" sz="3200" b="1" dirty="0" smtClean="0">
                <a:solidFill>
                  <a:srgbClr val="FFFF00"/>
                </a:solidFill>
                <a:latin typeface="Trebuchet MS" pitchFamily="34" charset="0"/>
              </a:rPr>
              <a:t>Using the placeholders</a:t>
            </a:r>
          </a:p>
          <a:p>
            <a:pPr defTabSz="3134780"/>
            <a:r>
              <a:rPr lang="en-US" sz="3200" baseline="0" dirty="0" smtClean="0">
                <a:latin typeface="Trebuchet MS" pitchFamily="34" charset="0"/>
              </a:rPr>
              <a:t>To add text to this template click inside a placeholder and type in or paste your text. To move a placeholder, click on it </a:t>
            </a:r>
            <a:r>
              <a:rPr lang="en-US" sz="3200" u="sng" baseline="0" dirty="0" smtClean="0">
                <a:latin typeface="Trebuchet MS" pitchFamily="34" charset="0"/>
              </a:rPr>
              <a:t>once</a:t>
            </a:r>
            <a:r>
              <a:rPr lang="en-US" sz="3200" baseline="0" dirty="0" smtClean="0">
                <a:latin typeface="Trebuchet MS" pitchFamily="34" charset="0"/>
              </a:rPr>
              <a:t> (to select it), place your cursor on its frame and your cursor will change to this symbol:         Then, click </a:t>
            </a:r>
            <a:r>
              <a:rPr lang="en-US" sz="3200" u="sng" baseline="0" dirty="0" smtClean="0">
                <a:latin typeface="Trebuchet MS" pitchFamily="34" charset="0"/>
              </a:rPr>
              <a:t>once</a:t>
            </a:r>
            <a:r>
              <a:rPr lang="en-US" sz="32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3200" b="1" baseline="0" dirty="0" smtClean="0">
              <a:solidFill>
                <a:srgbClr val="FFFF00"/>
              </a:solidFill>
              <a:latin typeface="Trebuchet MS" pitchFamily="34" charset="0"/>
            </a:endParaRPr>
          </a:p>
          <a:p>
            <a:pPr defTabSz="3134780"/>
            <a:r>
              <a:rPr lang="en-US" sz="3200" b="1" baseline="0" dirty="0" smtClean="0">
                <a:solidFill>
                  <a:srgbClr val="FFFF00"/>
                </a:solidFill>
                <a:latin typeface="Trebuchet MS" pitchFamily="34" charset="0"/>
              </a:rPr>
              <a:t>Modifying the layout</a:t>
            </a:r>
          </a:p>
          <a:p>
            <a:pPr defTabSz="3134780"/>
            <a:r>
              <a:rPr lang="en-US" sz="3200" dirty="0" smtClean="0">
                <a:latin typeface="Trebuchet MS" pitchFamily="34" charset="0"/>
              </a:rPr>
              <a:t>This template has four</a:t>
            </a:r>
            <a:endParaRPr lang="en-US" sz="3200" baseline="0" dirty="0" smtClean="0">
              <a:latin typeface="Trebuchet MS" pitchFamily="34" charset="0"/>
            </a:endParaRPr>
          </a:p>
          <a:p>
            <a:pPr defTabSz="3134780"/>
            <a:r>
              <a:rPr lang="en-US" sz="3200" baseline="0" dirty="0" smtClean="0">
                <a:latin typeface="Trebuchet MS" pitchFamily="34" charset="0"/>
              </a:rPr>
              <a:t>different column layouts. </a:t>
            </a:r>
          </a:p>
          <a:p>
            <a:pPr defTabSz="3134780"/>
            <a:r>
              <a:rPr lang="en-US" sz="3200" u="sng" baseline="0" dirty="0" smtClean="0">
                <a:latin typeface="Trebuchet MS" pitchFamily="34" charset="0"/>
              </a:rPr>
              <a:t>Right-click</a:t>
            </a:r>
            <a:r>
              <a:rPr lang="en-US" sz="3200" baseline="0" dirty="0" smtClean="0">
                <a:latin typeface="Trebuchet MS" pitchFamily="34" charset="0"/>
              </a:rPr>
              <a:t> your mouse</a:t>
            </a:r>
          </a:p>
          <a:p>
            <a:pPr defTabSz="3134780"/>
            <a:r>
              <a:rPr lang="en-US" sz="3200" baseline="0" dirty="0" smtClean="0">
                <a:latin typeface="Trebuchet MS" pitchFamily="34" charset="0"/>
              </a:rPr>
              <a:t>on the background and </a:t>
            </a:r>
          </a:p>
          <a:p>
            <a:pPr defTabSz="3134780"/>
            <a:r>
              <a:rPr lang="en-US" sz="3200" baseline="0" dirty="0" smtClean="0">
                <a:latin typeface="Trebuchet MS" pitchFamily="34" charset="0"/>
              </a:rPr>
              <a:t>click on “Layout” to see </a:t>
            </a:r>
          </a:p>
          <a:p>
            <a:pPr defTabSz="3134780"/>
            <a:r>
              <a:rPr lang="en-US" sz="3200" baseline="0" dirty="0" smtClean="0">
                <a:latin typeface="Trebuchet MS" pitchFamily="34" charset="0"/>
              </a:rPr>
              <a:t>the layout options.</a:t>
            </a:r>
            <a:endParaRPr lang="en-US" sz="3200" dirty="0" smtClean="0">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Importing text and graphics from external sources</a:t>
            </a:r>
          </a:p>
          <a:p>
            <a:pPr defTabSz="3134780"/>
            <a:r>
              <a:rPr lang="en-US" sz="3200" b="1" u="sng" baseline="0" dirty="0" smtClean="0">
                <a:latin typeface="Trebuchet MS" pitchFamily="34" charset="0"/>
              </a:rPr>
              <a:t>TEXT: </a:t>
            </a:r>
            <a:r>
              <a:rPr lang="en-US" sz="32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3200" b="1" u="sng" baseline="0" dirty="0" smtClean="0">
                <a:latin typeface="Trebuchet MS" pitchFamily="34" charset="0"/>
              </a:rPr>
              <a:t>PHOTOS: </a:t>
            </a:r>
            <a:r>
              <a:rPr lang="en-US" sz="3200" baseline="0" dirty="0" smtClean="0">
                <a:latin typeface="Trebuchet MS" pitchFamily="34" charset="0"/>
              </a:rPr>
              <a:t>Drag in a picture placeholder, size it </a:t>
            </a:r>
            <a:r>
              <a:rPr lang="en-US" sz="3200" u="sng" baseline="0" dirty="0" smtClean="0">
                <a:latin typeface="Trebuchet MS" pitchFamily="34" charset="0"/>
              </a:rPr>
              <a:t>first</a:t>
            </a:r>
            <a:r>
              <a:rPr lang="en-US" sz="3200" baseline="0" dirty="0" smtClean="0">
                <a:latin typeface="Trebuchet MS" pitchFamily="34" charset="0"/>
              </a:rPr>
              <a:t>, click in it and insert a photo from the menu.</a:t>
            </a:r>
          </a:p>
          <a:p>
            <a:pPr defTabSz="3134780"/>
            <a:r>
              <a:rPr lang="en-US" sz="3200" b="1" u="sng" baseline="0" dirty="0" smtClean="0">
                <a:latin typeface="Trebuchet MS" pitchFamily="34" charset="0"/>
              </a:rPr>
              <a:t>TABLES: </a:t>
            </a:r>
            <a:r>
              <a:rPr lang="en-US" sz="3200" baseline="0" dirty="0" smtClean="0">
                <a:latin typeface="Trebuchet MS" pitchFamily="34" charset="0"/>
              </a:rPr>
              <a:t>You can copy and paste a table from an external document onto this poster template. To adjust  the way the text fits within the cells of a table that has been pasted, </a:t>
            </a:r>
            <a:r>
              <a:rPr lang="en-US" sz="3200" u="sng" baseline="0" dirty="0" smtClean="0">
                <a:latin typeface="Trebuchet MS" pitchFamily="34" charset="0"/>
              </a:rPr>
              <a:t>right-click</a:t>
            </a:r>
            <a:r>
              <a:rPr lang="en-US" sz="3200" baseline="0" dirty="0" smtClean="0">
                <a:latin typeface="Trebuchet MS" pitchFamily="34" charset="0"/>
              </a:rPr>
              <a:t> on the table, click FORMAT SHAPE  then click on TEXT BOX and change the INTERNAL MARGIN values to 0.25</a:t>
            </a:r>
          </a:p>
          <a:p>
            <a:pPr defTabSz="3134780"/>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Modifying the color scheme</a:t>
            </a:r>
          </a:p>
          <a:p>
            <a:pPr defTabSz="3134780"/>
            <a:r>
              <a:rPr lang="en-US" sz="32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3200" baseline="0" dirty="0" smtClean="0">
              <a:latin typeface="Trebuchet MS" pitchFamily="34" charset="0"/>
            </a:endParaRPr>
          </a:p>
          <a:p>
            <a:pPr defTabSz="3134780"/>
            <a:endParaRPr lang="en-US" sz="3200" baseline="0" dirty="0" smtClean="0">
              <a:latin typeface="Trebuchet MS" pitchFamily="34" charset="0"/>
            </a:endParaRPr>
          </a:p>
          <a:p>
            <a:pPr defTabSz="4389219"/>
            <a:endParaRPr lang="en-US" sz="2000" baseline="0" dirty="0" smtClean="0">
              <a:latin typeface="Trebuchet MS" pitchFamily="34" charset="0"/>
            </a:endParaRPr>
          </a:p>
          <a:p>
            <a:pPr defTabSz="4389219"/>
            <a:endParaRPr lang="en-US" sz="2000" dirty="0" smtClean="0">
              <a:latin typeface="Trebuchet MS" pitchFamily="34" charset="0"/>
            </a:endParaRPr>
          </a:p>
          <a:p>
            <a:pPr algn="ctr"/>
            <a:endParaRPr lang="en-US" sz="2000" b="1" dirty="0" smtClean="0">
              <a:solidFill>
                <a:schemeClr val="bg1"/>
              </a:solidFill>
              <a:latin typeface="Trebuchet MS" pitchFamily="34" charset="0"/>
            </a:endParaRPr>
          </a:p>
          <a:p>
            <a:pPr defTabSz="4389219"/>
            <a:endParaRPr lang="en-US" sz="2000" b="1" dirty="0" smtClean="0">
              <a:solidFill>
                <a:srgbClr val="FFFF00"/>
              </a:solidFill>
              <a:latin typeface="Trebuchet MS" pitchFamily="34" charset="0"/>
            </a:endParaRPr>
          </a:p>
          <a:p>
            <a:pPr algn="ctr"/>
            <a:endParaRPr lang="en-US" sz="3200" b="1" dirty="0">
              <a:latin typeface="Trebuchet MS" pitchFamily="34" charset="0"/>
            </a:endParaRPr>
          </a:p>
        </p:txBody>
      </p:sp>
      <p:sp>
        <p:nvSpPr>
          <p:cNvPr id="29" name="Rectangle 28"/>
          <p:cNvSpPr/>
          <p:nvPr/>
        </p:nvSpPr>
        <p:spPr>
          <a:xfrm>
            <a:off x="-10402388" y="-19596"/>
            <a:ext cx="10050462"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400" b="1" dirty="0" smtClean="0">
                <a:solidFill>
                  <a:schemeClr val="bg1"/>
                </a:solidFill>
                <a:latin typeface="Trebuchet MS" pitchFamily="34" charset="0"/>
              </a:rPr>
              <a:t>QUICK DESIGN</a:t>
            </a:r>
            <a:r>
              <a:rPr lang="en-US" sz="4400" b="1" baseline="0" dirty="0" smtClean="0">
                <a:solidFill>
                  <a:schemeClr val="bg1"/>
                </a:solidFill>
                <a:latin typeface="Trebuchet MS" pitchFamily="34" charset="0"/>
              </a:rPr>
              <a:t> </a:t>
            </a:r>
            <a:r>
              <a:rPr lang="en-US" sz="4400" b="1" dirty="0" smtClean="0">
                <a:solidFill>
                  <a:schemeClr val="bg1"/>
                </a:solidFill>
                <a:latin typeface="Trebuchet MS" pitchFamily="34" charset="0"/>
              </a:rPr>
              <a:t>GUIDE</a:t>
            </a: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4389219"/>
            <a:r>
              <a:rPr lang="en-US" sz="3200" dirty="0" smtClean="0">
                <a:latin typeface="Trebuchet MS" pitchFamily="34" charset="0"/>
              </a:rPr>
              <a:t>This PowerPoint</a:t>
            </a:r>
            <a:r>
              <a:rPr lang="en-US" sz="3200" baseline="0" dirty="0" smtClean="0">
                <a:latin typeface="Trebuchet MS" pitchFamily="34" charset="0"/>
              </a:rPr>
              <a:t> </a:t>
            </a:r>
            <a:r>
              <a:rPr lang="en-US" sz="3200" dirty="0" smtClean="0">
                <a:latin typeface="Trebuchet MS" pitchFamily="34" charset="0"/>
              </a:rPr>
              <a:t>2007 template produces</a:t>
            </a:r>
            <a:r>
              <a:rPr lang="en-US" sz="3200" baseline="0" dirty="0" smtClean="0">
                <a:latin typeface="Trebuchet MS" pitchFamily="34" charset="0"/>
              </a:rPr>
              <a:t> </a:t>
            </a:r>
            <a:r>
              <a:rPr lang="en-US" sz="3200" dirty="0" smtClean="0">
                <a:latin typeface="Trebuchet MS" pitchFamily="34" charset="0"/>
              </a:rPr>
              <a:t>a 36”x48” professional  poster. It</a:t>
            </a:r>
            <a:r>
              <a:rPr lang="en-US" sz="3200" baseline="0" dirty="0" smtClean="0">
                <a:latin typeface="Trebuchet MS" pitchFamily="34" charset="0"/>
              </a:rPr>
              <a:t> </a:t>
            </a:r>
            <a:r>
              <a:rPr lang="en-US" sz="3200" dirty="0" smtClean="0">
                <a:latin typeface="Trebuchet MS" pitchFamily="34" charset="0"/>
              </a:rPr>
              <a:t>will save you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4389219"/>
            <a:endParaRPr lang="en-US" sz="3200" dirty="0" smtClean="0">
              <a:latin typeface="Trebuchet MS" pitchFamily="34" charset="0"/>
            </a:endParaRPr>
          </a:p>
          <a:p>
            <a:pPr defTabSz="4389219"/>
            <a:r>
              <a:rPr lang="en-US" sz="3200" dirty="0" smtClean="0">
                <a:latin typeface="Trebuchet MS" pitchFamily="34" charset="0"/>
              </a:rPr>
              <a:t>Use it to create your presentation. Then send</a:t>
            </a:r>
            <a:r>
              <a:rPr lang="en-US" sz="3200" baseline="0" dirty="0" smtClean="0">
                <a:latin typeface="Trebuchet MS" pitchFamily="34" charset="0"/>
              </a:rPr>
              <a:t> it </a:t>
            </a:r>
            <a:r>
              <a:rPr lang="en-US" sz="3200" dirty="0" smtClean="0">
                <a:latin typeface="Trebuchet MS" pitchFamily="34" charset="0"/>
              </a:rPr>
              <a:t>to </a:t>
            </a:r>
            <a:r>
              <a:rPr lang="en-US" sz="3200" b="1" dirty="0" smtClean="0">
                <a:latin typeface="Trebuchet MS" pitchFamily="34" charset="0"/>
              </a:rPr>
              <a:t>PosterPresentations.com</a:t>
            </a:r>
            <a:r>
              <a:rPr lang="en-US" sz="3200" dirty="0" smtClean="0">
                <a:latin typeface="Trebuchet MS" pitchFamily="34" charset="0"/>
              </a:rPr>
              <a:t> for premium quality, same day affordable printing.</a:t>
            </a:r>
            <a:br>
              <a:rPr lang="en-US" sz="3200" dirty="0" smtClean="0">
                <a:latin typeface="Trebuchet MS" pitchFamily="34" charset="0"/>
              </a:rPr>
            </a:br>
            <a:endParaRPr lang="en-US" sz="3200" dirty="0" smtClean="0">
              <a:latin typeface="Trebuchet MS" pitchFamily="34" charset="0"/>
            </a:endParaRPr>
          </a:p>
          <a:p>
            <a:pPr defTabSz="4389219"/>
            <a:r>
              <a:rPr lang="en-US" sz="3200" dirty="0" smtClean="0">
                <a:latin typeface="Trebuchet MS" pitchFamily="34" charset="0"/>
              </a:rPr>
              <a:t>We provide a series of </a:t>
            </a:r>
            <a:r>
              <a:rPr lang="en-US" sz="3200" b="1" dirty="0" smtClean="0">
                <a:latin typeface="Trebuchet MS" pitchFamily="34" charset="0"/>
              </a:rPr>
              <a:t>online tutorials</a:t>
            </a:r>
            <a:r>
              <a:rPr lang="en-US" sz="3200" dirty="0" smtClean="0">
                <a:latin typeface="Trebuchet MS" pitchFamily="34" charset="0"/>
              </a:rPr>
              <a:t> that will guide you through the poster design process and answer your poster production questions. </a:t>
            </a:r>
          </a:p>
          <a:p>
            <a:pPr defTabSz="4389219"/>
            <a:endParaRPr lang="en-US" sz="3200" dirty="0" smtClean="0">
              <a:latin typeface="Trebuchet MS" pitchFamily="34" charset="0"/>
            </a:endParaRPr>
          </a:p>
          <a:p>
            <a:pPr defTabSz="4389219"/>
            <a:r>
              <a:rPr lang="en-US" sz="3200" dirty="0" smtClean="0">
                <a:latin typeface="Trebuchet MS" pitchFamily="34" charset="0"/>
              </a:rPr>
              <a:t>View our online</a:t>
            </a:r>
            <a:r>
              <a:rPr lang="en-US" sz="3200" baseline="0" dirty="0" smtClean="0">
                <a:latin typeface="Trebuchet MS" pitchFamily="34" charset="0"/>
              </a:rPr>
              <a:t> tutorials at:</a:t>
            </a:r>
            <a:r>
              <a:rPr lang="en-US" sz="3200" dirty="0" smtClean="0">
                <a:latin typeface="Trebuchet MS" pitchFamily="34" charset="0"/>
              </a:rPr>
              <a:t/>
            </a:r>
            <a:br>
              <a:rPr lang="en-US" sz="3200" dirty="0" smtClean="0">
                <a:latin typeface="Trebuchet MS" pitchFamily="34" charset="0"/>
              </a:rPr>
            </a:br>
            <a:r>
              <a:rPr lang="en-US" sz="3200" dirty="0" smtClean="0">
                <a:solidFill>
                  <a:srgbClr val="FFFF00"/>
                </a:solidFill>
                <a:latin typeface="Trebuchet MS" pitchFamily="34" charset="0"/>
              </a:rPr>
              <a:t> http://bit.ly/Poster_creation_help </a:t>
            </a:r>
            <a:r>
              <a:rPr lang="en-US" sz="3200" dirty="0" smtClean="0">
                <a:latin typeface="Trebuchet MS" pitchFamily="34" charset="0"/>
              </a:rPr>
              <a:t/>
            </a:r>
            <a:br>
              <a:rPr lang="en-US" sz="3200" dirty="0" smtClean="0">
                <a:latin typeface="Trebuchet MS" pitchFamily="34" charset="0"/>
              </a:rPr>
            </a:br>
            <a:r>
              <a:rPr lang="en-US" sz="3200" dirty="0" smtClean="0">
                <a:latin typeface="Trebuchet MS" pitchFamily="34" charset="0"/>
              </a:rPr>
              <a:t>(copy</a:t>
            </a:r>
            <a:r>
              <a:rPr lang="en-US" sz="3200" baseline="0" dirty="0" smtClean="0">
                <a:latin typeface="Trebuchet MS" pitchFamily="34" charset="0"/>
              </a:rPr>
              <a:t> and paste the link into your web browser).</a:t>
            </a:r>
          </a:p>
          <a:p>
            <a:pPr defTabSz="4389219"/>
            <a:endParaRPr lang="en-US" sz="3200" dirty="0" smtClean="0">
              <a:latin typeface="Trebuchet MS" pitchFamily="34" charset="0"/>
            </a:endParaRPr>
          </a:p>
          <a:p>
            <a:pPr defTabSz="4389219"/>
            <a:r>
              <a:rPr lang="en-US" sz="3200" dirty="0" smtClean="0">
                <a:latin typeface="Trebuchet MS" pitchFamily="34" charset="0"/>
              </a:rPr>
              <a:t>For assistance and to order your printed poster</a:t>
            </a:r>
            <a:r>
              <a:rPr lang="en-US" sz="3200" dirty="0" smtClean="0">
                <a:solidFill>
                  <a:schemeClr val="bg1"/>
                </a:solidFill>
                <a:latin typeface="Trebuchet MS" pitchFamily="34" charset="0"/>
              </a:rPr>
              <a:t> call </a:t>
            </a:r>
            <a:r>
              <a:rPr lang="en-US" sz="3200" b="1" dirty="0" smtClean="0">
                <a:solidFill>
                  <a:srgbClr val="FFFF00"/>
                </a:solidFill>
                <a:latin typeface="Trebuchet MS" pitchFamily="34" charset="0"/>
              </a:rPr>
              <a:t>PosterPresentations.com</a:t>
            </a:r>
            <a:r>
              <a:rPr lang="en-US" sz="3200" dirty="0" smtClean="0">
                <a:solidFill>
                  <a:srgbClr val="FFFF00"/>
                </a:solidFill>
                <a:latin typeface="Trebuchet MS" pitchFamily="34" charset="0"/>
              </a:rPr>
              <a:t> </a:t>
            </a:r>
            <a:r>
              <a:rPr lang="en-US" sz="3200" dirty="0" smtClean="0">
                <a:latin typeface="Trebuchet MS" pitchFamily="34" charset="0"/>
              </a:rPr>
              <a:t>at </a:t>
            </a:r>
            <a:r>
              <a:rPr lang="en-US" sz="4000" b="1" dirty="0" smtClean="0">
                <a:solidFill>
                  <a:srgbClr val="FFFF00"/>
                </a:solidFill>
                <a:latin typeface="Trebuchet MS" pitchFamily="34" charset="0"/>
              </a:rPr>
              <a:t>1.866.649.3004</a:t>
            </a:r>
          </a:p>
          <a:p>
            <a:pPr defTabSz="4389219"/>
            <a:endParaRPr lang="en-US" sz="4000" b="1" dirty="0" smtClean="0">
              <a:solidFill>
                <a:srgbClr val="FFFF00"/>
              </a:solidFill>
              <a:latin typeface="Trebuchet MS" pitchFamily="34" charset="0"/>
            </a:endParaRPr>
          </a:p>
          <a:p>
            <a:pPr defTabSz="4389219"/>
            <a:endParaRPr lang="en-US" sz="4000" b="1" dirty="0" smtClean="0">
              <a:solidFill>
                <a:srgbClr val="FFFF00"/>
              </a:solidFill>
              <a:latin typeface="Trebuchet MS" pitchFamily="34" charset="0"/>
            </a:endParaRPr>
          </a:p>
          <a:p>
            <a:pPr algn="ctr"/>
            <a:r>
              <a:rPr lang="en-US" sz="4400" b="1" dirty="0" smtClean="0">
                <a:solidFill>
                  <a:schemeClr val="bg1"/>
                </a:solidFill>
                <a:latin typeface="Trebuchet MS" pitchFamily="34" charset="0"/>
              </a:rPr>
              <a:t>Object Placeholders</a:t>
            </a:r>
          </a:p>
          <a:p>
            <a:pPr algn="ctr"/>
            <a:endParaRPr lang="en-US" sz="4400" b="1" dirty="0" smtClean="0">
              <a:solidFill>
                <a:schemeClr val="bg1"/>
              </a:solidFill>
              <a:latin typeface="Trebuchet MS" pitchFamily="34" charset="0"/>
            </a:endParaRPr>
          </a:p>
          <a:p>
            <a:pPr defTabSz="4389219"/>
            <a:r>
              <a:rPr lang="en-US" sz="3200" dirty="0" smtClean="0">
                <a:latin typeface="Trebuchet MS" pitchFamily="34" charset="0"/>
              </a:rPr>
              <a:t>Use the placeholders provided below to add new elements to your poster:</a:t>
            </a:r>
            <a:r>
              <a:rPr lang="en-US" sz="3200" baseline="0" dirty="0" smtClean="0">
                <a:latin typeface="Trebuchet MS" pitchFamily="34" charset="0"/>
              </a:rPr>
              <a:t> </a:t>
            </a:r>
            <a:r>
              <a:rPr lang="en-US" sz="3200" dirty="0" smtClean="0">
                <a:latin typeface="Trebuchet MS" pitchFamily="34" charset="0"/>
              </a:rPr>
              <a:t>Drag a placeholder onto the</a:t>
            </a:r>
            <a:r>
              <a:rPr lang="en-US" sz="3200" baseline="0" dirty="0" smtClean="0">
                <a:latin typeface="Trebuchet MS" pitchFamily="34" charset="0"/>
              </a:rPr>
              <a:t> poster area,</a:t>
            </a:r>
            <a:r>
              <a:rPr lang="en-US" sz="3200" dirty="0" smtClean="0">
                <a:latin typeface="Trebuchet MS" pitchFamily="34" charset="0"/>
              </a:rPr>
              <a:t> size it, and click it to edit.</a:t>
            </a:r>
          </a:p>
          <a:p>
            <a:pPr defTabSz="4389219"/>
            <a:endParaRPr lang="en-US" sz="3200" dirty="0" smtClean="0">
              <a:latin typeface="Trebuchet MS" pitchFamily="34" charset="0"/>
            </a:endParaRPr>
          </a:p>
          <a:p>
            <a:pPr defTabSz="4389219"/>
            <a:r>
              <a:rPr lang="en-US" sz="3200" b="1" dirty="0" smtClean="0">
                <a:solidFill>
                  <a:srgbClr val="FFFF00"/>
                </a:solidFill>
                <a:latin typeface="Trebuchet MS" pitchFamily="34" charset="0"/>
              </a:rPr>
              <a:t>Section Header placeholder</a:t>
            </a:r>
          </a:p>
          <a:p>
            <a:pPr defTabSz="4389219"/>
            <a:r>
              <a:rPr lang="en-US" sz="3200" dirty="0" smtClean="0">
                <a:latin typeface="Trebuchet MS" pitchFamily="34" charset="0"/>
              </a:rPr>
              <a:t>Move</a:t>
            </a:r>
            <a:r>
              <a:rPr lang="en-US" sz="32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389219"/>
            <a:endParaRPr lang="en-US" sz="3200" baseline="0" dirty="0" smtClean="0">
              <a:latin typeface="Trebuchet MS" pitchFamily="34" charset="0"/>
            </a:endParaRPr>
          </a:p>
          <a:p>
            <a:pPr defTabSz="4389219"/>
            <a:endParaRPr lang="en-US" sz="3200" dirty="0" smtClean="0">
              <a:latin typeface="Trebuchet MS" pitchFamily="34" charset="0"/>
            </a:endParaRPr>
          </a:p>
          <a:p>
            <a:pPr defTabSz="4389219"/>
            <a:endParaRPr lang="en-US" sz="3200" b="1" dirty="0" smtClean="0">
              <a:solidFill>
                <a:srgbClr val="FFFF00"/>
              </a:solidFill>
              <a:latin typeface="Trebuchet MS" pitchFamily="34" charset="0"/>
            </a:endParaRPr>
          </a:p>
          <a:p>
            <a:pPr defTabSz="4389219"/>
            <a:r>
              <a:rPr lang="en-US" sz="3200" b="1" dirty="0" smtClean="0">
                <a:solidFill>
                  <a:srgbClr val="FFFF00"/>
                </a:solidFill>
                <a:latin typeface="Trebuchet MS" pitchFamily="34" charset="0"/>
              </a:rPr>
              <a:t>Text placeholder</a:t>
            </a:r>
          </a:p>
          <a:p>
            <a:pPr defTabSz="4389219"/>
            <a:r>
              <a:rPr lang="en-US" sz="3200" baseline="0" dirty="0" smtClean="0">
                <a:latin typeface="Trebuchet MS" pitchFamily="34" charset="0"/>
              </a:rPr>
              <a:t>Move this preformatted text placeholder to the poster to add a new body of text.</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1" baseline="0" dirty="0" smtClean="0">
              <a:solidFill>
                <a:srgbClr val="FFFF00"/>
              </a:solidFill>
              <a:latin typeface="Trebuchet MS" pitchFamily="34" charset="0"/>
            </a:endParaRPr>
          </a:p>
          <a:p>
            <a:pPr defTabSz="4389219"/>
            <a:r>
              <a:rPr lang="en-US" sz="3200" b="1" baseline="0" dirty="0" smtClean="0">
                <a:solidFill>
                  <a:srgbClr val="FFFF00"/>
                </a:solidFill>
                <a:latin typeface="Trebuchet MS" pitchFamily="34" charset="0"/>
              </a:rPr>
              <a:t>Picture placeholder</a:t>
            </a:r>
          </a:p>
          <a:p>
            <a:pPr defTabSz="4389219"/>
            <a:r>
              <a:rPr lang="en-US" sz="3200" baseline="0" dirty="0" smtClean="0">
                <a:latin typeface="Trebuchet MS" pitchFamily="34" charset="0"/>
              </a:rPr>
              <a:t>Move this graphic placeholder onto your poster, size it first, and then click it to add a picture to the poster.</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defTabSz="4389219"/>
            <a:endParaRPr lang="en-US" sz="3200" dirty="0" smtClean="0">
              <a:latin typeface="Trebuchet MS" pitchFamily="34" charset="0"/>
            </a:endParaRPr>
          </a:p>
          <a:p>
            <a:pPr algn="ctr"/>
            <a:endParaRPr lang="en-US" sz="3200" b="1" dirty="0" smtClean="0">
              <a:solidFill>
                <a:schemeClr val="bg1"/>
              </a:solidFill>
              <a:latin typeface="Trebuchet MS" pitchFamily="34" charset="0"/>
            </a:endParaRPr>
          </a:p>
          <a:p>
            <a:pPr defTabSz="4389219"/>
            <a:endParaRPr lang="en-US" sz="3200" b="1" dirty="0" smtClean="0">
              <a:solidFill>
                <a:srgbClr val="FFFF00"/>
              </a:solidFill>
              <a:latin typeface="Trebuchet MS" pitchFamily="34" charset="0"/>
            </a:endParaRPr>
          </a:p>
          <a:p>
            <a:pPr algn="ctr"/>
            <a:endParaRPr lang="en-US" sz="4400" b="1" dirty="0">
              <a:latin typeface="Trebuchet MS" pitchFamily="34" charset="0"/>
            </a:endParaRPr>
          </a:p>
        </p:txBody>
      </p:sp>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4" name="Rectangle 33"/>
          <p:cNvSpPr/>
          <p:nvPr/>
        </p:nvSpPr>
        <p:spPr>
          <a:xfrm>
            <a:off x="-10370486" y="21297014"/>
            <a:ext cx="1001856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49098247" y="15525143"/>
            <a:ext cx="4741366" cy="3058182"/>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47342926" y="13118821"/>
            <a:ext cx="590550" cy="438150"/>
          </a:xfrm>
          <a:prstGeom prst="rect">
            <a:avLst/>
          </a:prstGeom>
          <a:noFill/>
          <a:ln w="9525">
            <a:solidFill>
              <a:schemeClr val="tx1"/>
            </a:solidFill>
            <a:miter lim="800000"/>
            <a:headEnd/>
            <a:tailEnd/>
          </a:ln>
          <a:effectLst/>
        </p:spPr>
      </p:pic>
      <p:sp>
        <p:nvSpPr>
          <p:cNvPr id="44" name="TextBox 43"/>
          <p:cNvSpPr txBox="1"/>
          <p:nvPr/>
        </p:nvSpPr>
        <p:spPr>
          <a:xfrm>
            <a:off x="44487740" y="30588807"/>
            <a:ext cx="9160286" cy="2185208"/>
          </a:xfrm>
          <a:prstGeom prst="rect">
            <a:avLst/>
          </a:prstGeom>
          <a:noFill/>
        </p:spPr>
        <p:txBody>
          <a:bodyPr wrap="square" lIns="91436" tIns="45717" rIns="91436" bIns="45717" rtlCol="0">
            <a:spAutoFit/>
          </a:bodyPr>
          <a:lstStyle/>
          <a:p>
            <a:r>
              <a:rPr lang="en-US" sz="3600" dirty="0" smtClean="0">
                <a:solidFill>
                  <a:schemeClr val="bg1"/>
                </a:solidFill>
              </a:rPr>
              <a:t>© 2012 PosterPresentations.com</a:t>
            </a:r>
            <a:br>
              <a:rPr lang="en-US" sz="3600" dirty="0" smtClean="0">
                <a:solidFill>
                  <a:schemeClr val="bg1"/>
                </a:solidFill>
              </a:rPr>
            </a:br>
            <a:r>
              <a:rPr lang="en-US" sz="3600" dirty="0" smtClean="0">
                <a:solidFill>
                  <a:schemeClr val="bg1"/>
                </a:solidFill>
              </a:rPr>
              <a:t>    </a:t>
            </a:r>
            <a:r>
              <a:rPr lang="en-US" sz="3200" dirty="0" smtClean="0">
                <a:solidFill>
                  <a:schemeClr val="bg1"/>
                </a:solidFill>
              </a:rPr>
              <a:t>2117 Fourth Street ,</a:t>
            </a:r>
            <a:r>
              <a:rPr lang="en-US" sz="3200" baseline="0" dirty="0" smtClean="0">
                <a:solidFill>
                  <a:schemeClr val="bg1"/>
                </a:solidFill>
              </a:rPr>
              <a:t> Unit C</a:t>
            </a:r>
            <a:br>
              <a:rPr lang="en-US" sz="3200" baseline="0" dirty="0" smtClean="0">
                <a:solidFill>
                  <a:schemeClr val="bg1"/>
                </a:solidFill>
              </a:rPr>
            </a:br>
            <a:r>
              <a:rPr lang="en-US" sz="3200" baseline="0" dirty="0" smtClean="0">
                <a:solidFill>
                  <a:schemeClr val="bg1"/>
                </a:solidFill>
              </a:rPr>
              <a:t>    Berkeley CA 94710</a:t>
            </a:r>
            <a:br>
              <a:rPr lang="en-US" sz="3200" baseline="0" dirty="0" smtClean="0">
                <a:solidFill>
                  <a:schemeClr val="bg1"/>
                </a:solidFill>
              </a:rPr>
            </a:br>
            <a:r>
              <a:rPr lang="en-US" sz="3200" baseline="0" dirty="0" smtClean="0">
                <a:solidFill>
                  <a:schemeClr val="bg1"/>
                </a:solidFill>
              </a:rPr>
              <a:t>    </a:t>
            </a:r>
            <a:r>
              <a:rPr lang="en-US" sz="3200" b="1" baseline="0" dirty="0" smtClean="0">
                <a:solidFill>
                  <a:srgbClr val="FFFF00"/>
                </a:solidFill>
              </a:rPr>
              <a:t>posterpresenter@gmail.com</a:t>
            </a:r>
            <a:endParaRPr lang="en-US" sz="3600" b="1" dirty="0">
              <a:solidFill>
                <a:srgbClr val="FFFF00"/>
              </a:solidFill>
            </a:endParaRPr>
          </a:p>
        </p:txBody>
      </p:sp>
      <p:grpSp>
        <p:nvGrpSpPr>
          <p:cNvPr id="40" name="Group 39"/>
          <p:cNvGrpSpPr/>
          <p:nvPr/>
        </p:nvGrpSpPr>
        <p:grpSpPr>
          <a:xfrm>
            <a:off x="-10239857" y="31696514"/>
            <a:ext cx="9771398" cy="1090621"/>
            <a:chOff x="44242388" y="28054064"/>
            <a:chExt cx="9771398" cy="1090621"/>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3" name="TextBox 32"/>
            <p:cNvSpPr txBox="1"/>
            <p:nvPr userDrawn="1"/>
          </p:nvSpPr>
          <p:spPr>
            <a:xfrm>
              <a:off x="45342598" y="28154090"/>
              <a:ext cx="8671188" cy="892552"/>
            </a:xfrm>
            <a:prstGeom prst="rect">
              <a:avLst/>
            </a:prstGeom>
            <a:noFill/>
          </p:spPr>
          <p:txBody>
            <a:bodyPr wrap="square" rtlCol="0">
              <a:spAutoFit/>
            </a:bodyPr>
            <a:lstStyle/>
            <a:p>
              <a:r>
                <a:rPr lang="en-US" sz="2600" dirty="0" smtClean="0">
                  <a:solidFill>
                    <a:schemeClr val="tx2"/>
                  </a:solidFill>
                  <a:latin typeface="Trebuchet MS" pitchFamily="34" charset="0"/>
                </a:rPr>
                <a:t>Student</a:t>
              </a:r>
              <a:r>
                <a:rPr lang="en-US" sz="2600" baseline="0" dirty="0" smtClean="0">
                  <a:solidFill>
                    <a:schemeClr val="tx2"/>
                  </a:solidFill>
                  <a:latin typeface="Trebuchet MS" pitchFamily="34" charset="0"/>
                </a:rPr>
                <a:t> discounts are available on our </a:t>
              </a:r>
              <a:r>
                <a:rPr lang="en-US" sz="2600" baseline="0" dirty="0" err="1" smtClean="0">
                  <a:solidFill>
                    <a:schemeClr val="tx2"/>
                  </a:solidFill>
                  <a:latin typeface="Trebuchet MS" pitchFamily="34" charset="0"/>
                </a:rPr>
                <a:t>Facebook</a:t>
              </a:r>
              <a:r>
                <a:rPr lang="en-US" sz="2600" baseline="0" dirty="0" smtClean="0">
                  <a:solidFill>
                    <a:schemeClr val="tx2"/>
                  </a:solidFill>
                  <a:latin typeface="Trebuchet MS" pitchFamily="34" charset="0"/>
                </a:rPr>
                <a:t> page.</a:t>
              </a:r>
              <a:br>
                <a:rPr lang="en-US" sz="2600" baseline="0" dirty="0" smtClean="0">
                  <a:solidFill>
                    <a:schemeClr val="tx2"/>
                  </a:solidFill>
                  <a:latin typeface="Trebuchet MS" pitchFamily="34" charset="0"/>
                </a:rPr>
              </a:br>
              <a:r>
                <a:rPr lang="en-US" sz="2600" baseline="0" dirty="0" smtClean="0">
                  <a:solidFill>
                    <a:schemeClr val="tx2"/>
                  </a:solidFill>
                  <a:latin typeface="Trebuchet MS" pitchFamily="34" charset="0"/>
                </a:rPr>
                <a:t>Go to </a:t>
              </a:r>
              <a:r>
                <a:rPr lang="en-US" sz="2600" u="sng" baseline="0" dirty="0" smtClean="0">
                  <a:solidFill>
                    <a:schemeClr val="tx2"/>
                  </a:solidFill>
                  <a:latin typeface="Trebuchet MS" pitchFamily="34" charset="0"/>
                </a:rPr>
                <a:t>PosterPresentations.com</a:t>
              </a:r>
              <a:r>
                <a:rPr lang="en-US" sz="2600" baseline="0" dirty="0" smtClean="0">
                  <a:solidFill>
                    <a:schemeClr val="tx2"/>
                  </a:solidFill>
                  <a:latin typeface="Trebuchet MS" pitchFamily="34" charset="0"/>
                </a:rPr>
                <a:t> and click on the FB icon. </a:t>
              </a:r>
              <a:endParaRPr lang="en-US" sz="2600" dirty="0">
                <a:solidFill>
                  <a:schemeClr val="tx2"/>
                </a:solidFill>
                <a:latin typeface="Trebuchet MS" pitchFamily="34" charset="0"/>
              </a:endParaRPr>
            </a:p>
          </p:txBody>
        </p:sp>
      </p:grpSp>
      <p:cxnSp>
        <p:nvCxnSpPr>
          <p:cNvPr id="43" name="Straight Connector 42"/>
          <p:cNvCxnSpPr/>
          <p:nvPr/>
        </p:nvCxnSpPr>
        <p:spPr>
          <a:xfrm>
            <a:off x="44222126" y="30500133"/>
            <a:ext cx="10050462"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370486" y="11582400"/>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254028" y="4841856"/>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7" name="Rectangle 26"/>
          <p:cNvSpPr/>
          <p:nvPr/>
        </p:nvSpPr>
        <p:spPr>
          <a:xfrm>
            <a:off x="44222126" y="0"/>
            <a:ext cx="10050462"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000" b="1" dirty="0" smtClean="0">
                <a:solidFill>
                  <a:schemeClr val="bg1"/>
                </a:solidFill>
                <a:latin typeface="Trebuchet MS" pitchFamily="34" charset="0"/>
              </a:rPr>
              <a:t>QUICK</a:t>
            </a:r>
            <a:r>
              <a:rPr lang="en-US" sz="4000" b="1" baseline="0" dirty="0" smtClean="0">
                <a:solidFill>
                  <a:schemeClr val="bg1"/>
                </a:solidFill>
                <a:latin typeface="Trebuchet MS" pitchFamily="34" charset="0"/>
              </a:rPr>
              <a:t> TIPS</a:t>
            </a:r>
            <a:endParaRPr lang="en-US" sz="4000" b="1" dirty="0" smtClean="0">
              <a:solidFill>
                <a:schemeClr val="bg1"/>
              </a:solidFill>
              <a:latin typeface="Trebuchet MS" pitchFamily="34" charset="0"/>
            </a:endParaRP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3134780"/>
            <a:r>
              <a:rPr lang="en-US" sz="3200" dirty="0" smtClean="0">
                <a:latin typeface="Trebuchet MS" pitchFamily="34" charset="0"/>
              </a:rPr>
              <a:t>This PowerPoint</a:t>
            </a:r>
            <a:r>
              <a:rPr lang="en-US" sz="3200" baseline="0" dirty="0" smtClean="0">
                <a:latin typeface="Trebuchet MS" pitchFamily="34" charset="0"/>
              </a:rPr>
              <a:t> template requires basic PowerPoint (version 2007 or newer) skills. Below is a list of commonly asked questions specific to this template. </a:t>
            </a:r>
            <a:br>
              <a:rPr lang="en-US" sz="3200" baseline="0" dirty="0" smtClean="0">
                <a:latin typeface="Trebuchet MS" pitchFamily="34" charset="0"/>
              </a:rPr>
            </a:br>
            <a:r>
              <a:rPr lang="en-US" sz="3200" baseline="0" dirty="0" smtClean="0">
                <a:latin typeface="Trebuchet MS" pitchFamily="34" charset="0"/>
              </a:rPr>
              <a:t>If you are using an older version of PowerPoint some template features may not work properly.</a:t>
            </a:r>
            <a:endParaRPr lang="en-US" sz="4000" b="1" dirty="0" smtClean="0">
              <a:solidFill>
                <a:srgbClr val="FFFF00"/>
              </a:solidFill>
              <a:latin typeface="Trebuchet MS" pitchFamily="34" charset="0"/>
            </a:endParaRPr>
          </a:p>
          <a:p>
            <a:pPr defTabSz="3134780"/>
            <a:endParaRPr lang="en-US" sz="4000" b="1" dirty="0" smtClean="0">
              <a:solidFill>
                <a:srgbClr val="FFFF00"/>
              </a:solidFill>
              <a:latin typeface="Trebuchet MS" pitchFamily="34" charset="0"/>
            </a:endParaRPr>
          </a:p>
          <a:p>
            <a:pPr algn="ctr"/>
            <a:r>
              <a:rPr lang="en-US" sz="4000" b="1" dirty="0" smtClean="0">
                <a:solidFill>
                  <a:schemeClr val="bg1"/>
                </a:solidFill>
                <a:latin typeface="Trebuchet MS" pitchFamily="34" charset="0"/>
              </a:rPr>
              <a:t>Using the template</a:t>
            </a:r>
            <a:endParaRPr lang="en-US" sz="4000" b="1" baseline="0" dirty="0" smtClean="0">
              <a:solidFill>
                <a:schemeClr val="bg1"/>
              </a:solidFill>
              <a:latin typeface="Trebuchet MS" pitchFamily="34" charset="0"/>
            </a:endParaRPr>
          </a:p>
          <a:p>
            <a:pPr algn="ctr"/>
            <a:endParaRPr lang="en-US" sz="32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1" dirty="0" smtClean="0">
                <a:solidFill>
                  <a:srgbClr val="FFFF00"/>
                </a:solidFill>
                <a:latin typeface="Trebuchet MS" pitchFamily="34" charset="0"/>
              </a:rPr>
              <a:t>Verifying the quality of your graphics</a:t>
            </a:r>
          </a:p>
          <a:p>
            <a:pPr defTabSz="3134780"/>
            <a:r>
              <a:rPr lang="en-US" sz="3200" dirty="0" smtClean="0">
                <a:latin typeface="Trebuchet MS" pitchFamily="34" charset="0"/>
              </a:rPr>
              <a:t>Go to the </a:t>
            </a:r>
            <a:r>
              <a:rPr lang="en-US" sz="32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baseline="0" dirty="0" smtClean="0">
                <a:latin typeface="Trebuchet MS" pitchFamily="34" charset="0"/>
              </a:rPr>
            </a:br>
            <a:endParaRPr lang="en-US" sz="3200" baseline="0" dirty="0" smtClean="0">
              <a:latin typeface="Trebuchet MS" pitchFamily="34" charset="0"/>
            </a:endParaRPr>
          </a:p>
          <a:p>
            <a:pPr defTabSz="3134780"/>
            <a:r>
              <a:rPr lang="en-US" sz="3200" b="1" dirty="0" smtClean="0">
                <a:solidFill>
                  <a:srgbClr val="FFFF00"/>
                </a:solidFill>
                <a:latin typeface="Trebuchet MS" pitchFamily="34" charset="0"/>
              </a:rPr>
              <a:t>Using the placeholders</a:t>
            </a:r>
          </a:p>
          <a:p>
            <a:pPr defTabSz="3134780"/>
            <a:r>
              <a:rPr lang="en-US" sz="3200" baseline="0" dirty="0" smtClean="0">
                <a:latin typeface="Trebuchet MS" pitchFamily="34" charset="0"/>
              </a:rPr>
              <a:t>To add text to this template click inside a placeholder and type in or paste your text. To move a placeholder, click on it </a:t>
            </a:r>
            <a:r>
              <a:rPr lang="en-US" sz="3200" u="sng" baseline="0" dirty="0" smtClean="0">
                <a:latin typeface="Trebuchet MS" pitchFamily="34" charset="0"/>
              </a:rPr>
              <a:t>once</a:t>
            </a:r>
            <a:r>
              <a:rPr lang="en-US" sz="3200" baseline="0" dirty="0" smtClean="0">
                <a:latin typeface="Trebuchet MS" pitchFamily="34" charset="0"/>
              </a:rPr>
              <a:t> (to select it), place your cursor on its frame and your cursor will change to this symbol:         Then, click </a:t>
            </a:r>
            <a:r>
              <a:rPr lang="en-US" sz="3200" u="sng" baseline="0" dirty="0" smtClean="0">
                <a:latin typeface="Trebuchet MS" pitchFamily="34" charset="0"/>
              </a:rPr>
              <a:t>once</a:t>
            </a:r>
            <a:r>
              <a:rPr lang="en-US" sz="32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3200" b="1" baseline="0" dirty="0" smtClean="0">
              <a:solidFill>
                <a:srgbClr val="FFFF00"/>
              </a:solidFill>
              <a:latin typeface="Trebuchet MS" pitchFamily="34" charset="0"/>
            </a:endParaRPr>
          </a:p>
          <a:p>
            <a:pPr defTabSz="3134780"/>
            <a:r>
              <a:rPr lang="en-US" sz="3200" b="1" baseline="0" dirty="0" smtClean="0">
                <a:solidFill>
                  <a:srgbClr val="FFFF00"/>
                </a:solidFill>
                <a:latin typeface="Trebuchet MS" pitchFamily="34" charset="0"/>
              </a:rPr>
              <a:t>Modifying the layout</a:t>
            </a:r>
          </a:p>
          <a:p>
            <a:pPr defTabSz="3134780"/>
            <a:r>
              <a:rPr lang="en-US" sz="3200" dirty="0" smtClean="0">
                <a:latin typeface="Trebuchet MS" pitchFamily="34" charset="0"/>
              </a:rPr>
              <a:t>This template has four</a:t>
            </a:r>
            <a:endParaRPr lang="en-US" sz="3200" baseline="0" dirty="0" smtClean="0">
              <a:latin typeface="Trebuchet MS" pitchFamily="34" charset="0"/>
            </a:endParaRPr>
          </a:p>
          <a:p>
            <a:pPr defTabSz="3134780"/>
            <a:r>
              <a:rPr lang="en-US" sz="3200" baseline="0" dirty="0" smtClean="0">
                <a:latin typeface="Trebuchet MS" pitchFamily="34" charset="0"/>
              </a:rPr>
              <a:t>different column layouts. </a:t>
            </a:r>
          </a:p>
          <a:p>
            <a:pPr defTabSz="3134780"/>
            <a:r>
              <a:rPr lang="en-US" sz="3200" u="sng" baseline="0" dirty="0" smtClean="0">
                <a:latin typeface="Trebuchet MS" pitchFamily="34" charset="0"/>
              </a:rPr>
              <a:t>Right-click</a:t>
            </a:r>
            <a:r>
              <a:rPr lang="en-US" sz="3200" baseline="0" dirty="0" smtClean="0">
                <a:latin typeface="Trebuchet MS" pitchFamily="34" charset="0"/>
              </a:rPr>
              <a:t> your mouse</a:t>
            </a:r>
          </a:p>
          <a:p>
            <a:pPr defTabSz="3134780"/>
            <a:r>
              <a:rPr lang="en-US" sz="3200" baseline="0" dirty="0" smtClean="0">
                <a:latin typeface="Trebuchet MS" pitchFamily="34" charset="0"/>
              </a:rPr>
              <a:t>on the background and </a:t>
            </a:r>
          </a:p>
          <a:p>
            <a:pPr defTabSz="3134780"/>
            <a:r>
              <a:rPr lang="en-US" sz="3200" baseline="0" dirty="0" smtClean="0">
                <a:latin typeface="Trebuchet MS" pitchFamily="34" charset="0"/>
              </a:rPr>
              <a:t>click on “Layout” to see </a:t>
            </a:r>
          </a:p>
          <a:p>
            <a:pPr defTabSz="3134780"/>
            <a:r>
              <a:rPr lang="en-US" sz="3200" baseline="0" dirty="0" smtClean="0">
                <a:latin typeface="Trebuchet MS" pitchFamily="34" charset="0"/>
              </a:rPr>
              <a:t>the layout options.</a:t>
            </a:r>
            <a:endParaRPr lang="en-US" sz="3200" dirty="0" smtClean="0">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Importing text and graphics from external sources</a:t>
            </a:r>
          </a:p>
          <a:p>
            <a:pPr defTabSz="3134780"/>
            <a:r>
              <a:rPr lang="en-US" sz="3200" b="1" u="sng" baseline="0" dirty="0" smtClean="0">
                <a:latin typeface="Trebuchet MS" pitchFamily="34" charset="0"/>
              </a:rPr>
              <a:t>TEXT: </a:t>
            </a:r>
            <a:r>
              <a:rPr lang="en-US" sz="32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3200" b="1" u="sng" baseline="0" dirty="0" smtClean="0">
                <a:latin typeface="Trebuchet MS" pitchFamily="34" charset="0"/>
              </a:rPr>
              <a:t>PHOTOS: </a:t>
            </a:r>
            <a:r>
              <a:rPr lang="en-US" sz="3200" baseline="0" dirty="0" smtClean="0">
                <a:latin typeface="Trebuchet MS" pitchFamily="34" charset="0"/>
              </a:rPr>
              <a:t>Drag in a picture placeholder, size it </a:t>
            </a:r>
            <a:r>
              <a:rPr lang="en-US" sz="3200" u="sng" baseline="0" dirty="0" smtClean="0">
                <a:latin typeface="Trebuchet MS" pitchFamily="34" charset="0"/>
              </a:rPr>
              <a:t>first</a:t>
            </a:r>
            <a:r>
              <a:rPr lang="en-US" sz="3200" baseline="0" dirty="0" smtClean="0">
                <a:latin typeface="Trebuchet MS" pitchFamily="34" charset="0"/>
              </a:rPr>
              <a:t>, click in it and insert a photo from the menu.</a:t>
            </a:r>
          </a:p>
          <a:p>
            <a:pPr defTabSz="3134780"/>
            <a:r>
              <a:rPr lang="en-US" sz="3200" b="1" u="sng" baseline="0" dirty="0" smtClean="0">
                <a:latin typeface="Trebuchet MS" pitchFamily="34" charset="0"/>
              </a:rPr>
              <a:t>TABLES: </a:t>
            </a:r>
            <a:r>
              <a:rPr lang="en-US" sz="3200" baseline="0" dirty="0" smtClean="0">
                <a:latin typeface="Trebuchet MS" pitchFamily="34" charset="0"/>
              </a:rPr>
              <a:t>You can copy and paste a table from an external document onto this poster template. To adjust  the way the text fits within the cells of a table that has been pasted, </a:t>
            </a:r>
            <a:r>
              <a:rPr lang="en-US" sz="3200" u="sng" baseline="0" dirty="0" smtClean="0">
                <a:latin typeface="Trebuchet MS" pitchFamily="34" charset="0"/>
              </a:rPr>
              <a:t>right-click</a:t>
            </a:r>
            <a:r>
              <a:rPr lang="en-US" sz="3200" baseline="0" dirty="0" smtClean="0">
                <a:latin typeface="Trebuchet MS" pitchFamily="34" charset="0"/>
              </a:rPr>
              <a:t> on the table, click FORMAT SHAPE  then click on TEXT BOX and change the INTERNAL MARGIN values to 0.25</a:t>
            </a:r>
          </a:p>
          <a:p>
            <a:pPr defTabSz="3134780"/>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Modifying the color scheme</a:t>
            </a:r>
          </a:p>
          <a:p>
            <a:pPr defTabSz="3134780"/>
            <a:r>
              <a:rPr lang="en-US" sz="32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3200" baseline="0" dirty="0" smtClean="0">
              <a:latin typeface="Trebuchet MS" pitchFamily="34" charset="0"/>
            </a:endParaRPr>
          </a:p>
          <a:p>
            <a:pPr defTabSz="3134780"/>
            <a:endParaRPr lang="en-US" sz="3200" baseline="0" dirty="0" smtClean="0">
              <a:latin typeface="Trebuchet MS" pitchFamily="34" charset="0"/>
            </a:endParaRPr>
          </a:p>
          <a:p>
            <a:pPr defTabSz="4389219"/>
            <a:endParaRPr lang="en-US" sz="2000" baseline="0" dirty="0" smtClean="0">
              <a:latin typeface="Trebuchet MS" pitchFamily="34" charset="0"/>
            </a:endParaRPr>
          </a:p>
          <a:p>
            <a:pPr defTabSz="4389219"/>
            <a:endParaRPr lang="en-US" sz="2000" dirty="0" smtClean="0">
              <a:latin typeface="Trebuchet MS" pitchFamily="34" charset="0"/>
            </a:endParaRPr>
          </a:p>
          <a:p>
            <a:pPr algn="ctr"/>
            <a:endParaRPr lang="en-US" sz="2000" b="1" dirty="0" smtClean="0">
              <a:solidFill>
                <a:schemeClr val="bg1"/>
              </a:solidFill>
              <a:latin typeface="Trebuchet MS" pitchFamily="34" charset="0"/>
            </a:endParaRPr>
          </a:p>
          <a:p>
            <a:pPr defTabSz="4389219"/>
            <a:endParaRPr lang="en-US" sz="2000" b="1" dirty="0" smtClean="0">
              <a:solidFill>
                <a:srgbClr val="FFFF00"/>
              </a:solidFill>
              <a:latin typeface="Trebuchet MS" pitchFamily="34" charset="0"/>
            </a:endParaRPr>
          </a:p>
          <a:p>
            <a:pPr algn="ctr"/>
            <a:endParaRPr lang="en-US" sz="3200" b="1" dirty="0">
              <a:latin typeface="Trebuchet MS" pitchFamily="34" charset="0"/>
            </a:endParaRPr>
          </a:p>
        </p:txBody>
      </p:sp>
      <p:sp>
        <p:nvSpPr>
          <p:cNvPr id="28" name="Rectangle 27"/>
          <p:cNvSpPr/>
          <p:nvPr/>
        </p:nvSpPr>
        <p:spPr>
          <a:xfrm>
            <a:off x="-13946601" y="-77485"/>
            <a:ext cx="13577436"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400" b="1" dirty="0" smtClean="0">
                <a:solidFill>
                  <a:schemeClr val="bg1"/>
                </a:solidFill>
                <a:latin typeface="Trebuchet MS" pitchFamily="34" charset="0"/>
              </a:rPr>
              <a:t>QUICK DESIGN</a:t>
            </a:r>
            <a:r>
              <a:rPr lang="en-US" sz="4400" b="1" baseline="0" dirty="0" smtClean="0">
                <a:solidFill>
                  <a:schemeClr val="bg1"/>
                </a:solidFill>
                <a:latin typeface="Trebuchet MS" pitchFamily="34" charset="0"/>
              </a:rPr>
              <a:t> </a:t>
            </a:r>
            <a:r>
              <a:rPr lang="en-US" sz="4400" b="1" dirty="0" smtClean="0">
                <a:solidFill>
                  <a:schemeClr val="bg1"/>
                </a:solidFill>
                <a:latin typeface="Trebuchet MS" pitchFamily="34" charset="0"/>
              </a:rPr>
              <a:t>GUIDE</a:t>
            </a: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4389219"/>
            <a:r>
              <a:rPr lang="en-US" sz="3200" dirty="0" smtClean="0">
                <a:latin typeface="Trebuchet MS" pitchFamily="34" charset="0"/>
              </a:rPr>
              <a:t>This PowerPoint</a:t>
            </a:r>
            <a:r>
              <a:rPr lang="en-US" sz="3200" baseline="0" dirty="0" smtClean="0">
                <a:latin typeface="Trebuchet MS" pitchFamily="34" charset="0"/>
              </a:rPr>
              <a:t> </a:t>
            </a:r>
            <a:r>
              <a:rPr lang="en-US" sz="3200" dirty="0" smtClean="0">
                <a:latin typeface="Trebuchet MS" pitchFamily="34" charset="0"/>
              </a:rPr>
              <a:t>2007 template produces</a:t>
            </a:r>
            <a:r>
              <a:rPr lang="en-US" sz="3200" baseline="0" dirty="0" smtClean="0">
                <a:latin typeface="Trebuchet MS" pitchFamily="34" charset="0"/>
              </a:rPr>
              <a:t> </a:t>
            </a:r>
            <a:r>
              <a:rPr lang="en-US" sz="3200" dirty="0" smtClean="0">
                <a:latin typeface="Trebuchet MS" pitchFamily="34" charset="0"/>
              </a:rPr>
              <a:t>a 36”x48” professional  poster. It</a:t>
            </a:r>
            <a:r>
              <a:rPr lang="en-US" sz="3200" baseline="0" dirty="0" smtClean="0">
                <a:latin typeface="Trebuchet MS" pitchFamily="34" charset="0"/>
              </a:rPr>
              <a:t> </a:t>
            </a:r>
            <a:r>
              <a:rPr lang="en-US" sz="3200" dirty="0" smtClean="0">
                <a:latin typeface="Trebuchet MS" pitchFamily="34" charset="0"/>
              </a:rPr>
              <a:t>will save you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4389219"/>
            <a:endParaRPr lang="en-US" sz="3200" dirty="0" smtClean="0">
              <a:latin typeface="Trebuchet MS" pitchFamily="34" charset="0"/>
            </a:endParaRPr>
          </a:p>
          <a:p>
            <a:pPr defTabSz="4389219"/>
            <a:r>
              <a:rPr lang="en-US" sz="3200" dirty="0" smtClean="0">
                <a:latin typeface="Trebuchet MS" pitchFamily="34" charset="0"/>
              </a:rPr>
              <a:t>Use it to create your presentation. Then send</a:t>
            </a:r>
            <a:r>
              <a:rPr lang="en-US" sz="3200" baseline="0" dirty="0" smtClean="0">
                <a:latin typeface="Trebuchet MS" pitchFamily="34" charset="0"/>
              </a:rPr>
              <a:t> it </a:t>
            </a:r>
            <a:r>
              <a:rPr lang="en-US" sz="3200" dirty="0" smtClean="0">
                <a:latin typeface="Trebuchet MS" pitchFamily="34" charset="0"/>
              </a:rPr>
              <a:t>to </a:t>
            </a:r>
            <a:r>
              <a:rPr lang="en-US" sz="3200" b="1" dirty="0" smtClean="0">
                <a:latin typeface="Trebuchet MS" pitchFamily="34" charset="0"/>
              </a:rPr>
              <a:t>PosterPresentations.com</a:t>
            </a:r>
            <a:r>
              <a:rPr lang="en-US" sz="3200" dirty="0" smtClean="0">
                <a:latin typeface="Trebuchet MS" pitchFamily="34" charset="0"/>
              </a:rPr>
              <a:t> for premium quality, same day affordable printing.</a:t>
            </a:r>
            <a:br>
              <a:rPr lang="en-US" sz="3200" dirty="0" smtClean="0">
                <a:latin typeface="Trebuchet MS" pitchFamily="34" charset="0"/>
              </a:rPr>
            </a:br>
            <a:endParaRPr lang="en-US" sz="3200" dirty="0" smtClean="0">
              <a:latin typeface="Trebuchet MS" pitchFamily="34" charset="0"/>
            </a:endParaRPr>
          </a:p>
          <a:p>
            <a:pPr defTabSz="4389219"/>
            <a:r>
              <a:rPr lang="en-US" sz="3200" dirty="0" smtClean="0">
                <a:latin typeface="Trebuchet MS" pitchFamily="34" charset="0"/>
              </a:rPr>
              <a:t>We provide a series of </a:t>
            </a:r>
            <a:r>
              <a:rPr lang="en-US" sz="3200" b="1" dirty="0" smtClean="0">
                <a:latin typeface="Trebuchet MS" pitchFamily="34" charset="0"/>
              </a:rPr>
              <a:t>online tutorials</a:t>
            </a:r>
            <a:r>
              <a:rPr lang="en-US" sz="3200" dirty="0" smtClean="0">
                <a:latin typeface="Trebuchet MS" pitchFamily="34" charset="0"/>
              </a:rPr>
              <a:t> that will guide you through the poster design process and answer your poster production questions. </a:t>
            </a:r>
          </a:p>
          <a:p>
            <a:pPr defTabSz="4389219"/>
            <a:endParaRPr lang="en-US" sz="3200" dirty="0" smtClean="0">
              <a:latin typeface="Trebuchet MS" pitchFamily="34" charset="0"/>
            </a:endParaRPr>
          </a:p>
          <a:p>
            <a:pPr defTabSz="4389219"/>
            <a:r>
              <a:rPr lang="en-US" sz="3200" dirty="0" smtClean="0">
                <a:latin typeface="Trebuchet MS" pitchFamily="34" charset="0"/>
              </a:rPr>
              <a:t>View our online</a:t>
            </a:r>
            <a:r>
              <a:rPr lang="en-US" sz="3200" baseline="0" dirty="0" smtClean="0">
                <a:latin typeface="Trebuchet MS" pitchFamily="34" charset="0"/>
              </a:rPr>
              <a:t> tutorials at:</a:t>
            </a:r>
            <a:r>
              <a:rPr lang="en-US" sz="3200" dirty="0" smtClean="0">
                <a:latin typeface="Trebuchet MS" pitchFamily="34" charset="0"/>
              </a:rPr>
              <a:t/>
            </a:r>
            <a:br>
              <a:rPr lang="en-US" sz="3200" dirty="0" smtClean="0">
                <a:latin typeface="Trebuchet MS" pitchFamily="34" charset="0"/>
              </a:rPr>
            </a:br>
            <a:r>
              <a:rPr lang="en-US" sz="3200" dirty="0" smtClean="0">
                <a:solidFill>
                  <a:srgbClr val="FFFF00"/>
                </a:solidFill>
                <a:latin typeface="Trebuchet MS" pitchFamily="34" charset="0"/>
              </a:rPr>
              <a:t> http://bit.ly/Poster_creation_help </a:t>
            </a:r>
            <a:r>
              <a:rPr lang="en-US" sz="3200" dirty="0" smtClean="0">
                <a:latin typeface="Trebuchet MS" pitchFamily="34" charset="0"/>
              </a:rPr>
              <a:t/>
            </a:r>
            <a:br>
              <a:rPr lang="en-US" sz="3200" dirty="0" smtClean="0">
                <a:latin typeface="Trebuchet MS" pitchFamily="34" charset="0"/>
              </a:rPr>
            </a:br>
            <a:r>
              <a:rPr lang="en-US" sz="3200" dirty="0" smtClean="0">
                <a:latin typeface="Trebuchet MS" pitchFamily="34" charset="0"/>
              </a:rPr>
              <a:t>(copy</a:t>
            </a:r>
            <a:r>
              <a:rPr lang="en-US" sz="3200" baseline="0" dirty="0" smtClean="0">
                <a:latin typeface="Trebuchet MS" pitchFamily="34" charset="0"/>
              </a:rPr>
              <a:t> and paste the link into your web browser).</a:t>
            </a:r>
          </a:p>
          <a:p>
            <a:pPr defTabSz="4389219"/>
            <a:endParaRPr lang="en-US" sz="3200" dirty="0" smtClean="0">
              <a:latin typeface="Trebuchet MS" pitchFamily="34" charset="0"/>
            </a:endParaRPr>
          </a:p>
          <a:p>
            <a:pPr defTabSz="4389219"/>
            <a:r>
              <a:rPr lang="en-US" sz="3200" dirty="0" smtClean="0">
                <a:latin typeface="Trebuchet MS" pitchFamily="34" charset="0"/>
              </a:rPr>
              <a:t>For assistance and to order your printed poster</a:t>
            </a:r>
            <a:r>
              <a:rPr lang="en-US" sz="3200" dirty="0" smtClean="0">
                <a:solidFill>
                  <a:schemeClr val="bg1"/>
                </a:solidFill>
                <a:latin typeface="Trebuchet MS" pitchFamily="34" charset="0"/>
              </a:rPr>
              <a:t> call </a:t>
            </a:r>
            <a:r>
              <a:rPr lang="en-US" sz="3200" b="1" dirty="0" smtClean="0">
                <a:solidFill>
                  <a:srgbClr val="FFFF00"/>
                </a:solidFill>
                <a:latin typeface="Trebuchet MS" pitchFamily="34" charset="0"/>
              </a:rPr>
              <a:t>PosterPresentations.com</a:t>
            </a:r>
            <a:r>
              <a:rPr lang="en-US" sz="3200" dirty="0" smtClean="0">
                <a:solidFill>
                  <a:srgbClr val="FFFF00"/>
                </a:solidFill>
                <a:latin typeface="Trebuchet MS" pitchFamily="34" charset="0"/>
              </a:rPr>
              <a:t> </a:t>
            </a:r>
            <a:r>
              <a:rPr lang="en-US" sz="3200" dirty="0" smtClean="0">
                <a:latin typeface="Trebuchet MS" pitchFamily="34" charset="0"/>
              </a:rPr>
              <a:t>at </a:t>
            </a:r>
            <a:r>
              <a:rPr lang="en-US" sz="4000" b="1" dirty="0" smtClean="0">
                <a:solidFill>
                  <a:srgbClr val="FFFF00"/>
                </a:solidFill>
                <a:latin typeface="Trebuchet MS" pitchFamily="34" charset="0"/>
              </a:rPr>
              <a:t>1.866.649.3004</a:t>
            </a:r>
          </a:p>
          <a:p>
            <a:pPr defTabSz="4389219"/>
            <a:endParaRPr lang="en-US" sz="4000" b="1" dirty="0" smtClean="0">
              <a:solidFill>
                <a:srgbClr val="FFFF00"/>
              </a:solidFill>
              <a:latin typeface="Trebuchet MS" pitchFamily="34" charset="0"/>
            </a:endParaRPr>
          </a:p>
          <a:p>
            <a:pPr defTabSz="4389219"/>
            <a:endParaRPr lang="en-US" sz="4000" b="1" dirty="0" smtClean="0">
              <a:solidFill>
                <a:srgbClr val="FFFF00"/>
              </a:solidFill>
              <a:latin typeface="Trebuchet MS" pitchFamily="34" charset="0"/>
            </a:endParaRPr>
          </a:p>
          <a:p>
            <a:pPr algn="ctr"/>
            <a:r>
              <a:rPr lang="en-US" sz="4400" b="1" dirty="0" smtClean="0">
                <a:solidFill>
                  <a:schemeClr val="bg1"/>
                </a:solidFill>
                <a:latin typeface="Trebuchet MS" pitchFamily="34" charset="0"/>
              </a:rPr>
              <a:t>Object Placeholders</a:t>
            </a:r>
          </a:p>
          <a:p>
            <a:pPr algn="ctr"/>
            <a:endParaRPr lang="en-US" sz="4400" b="1" dirty="0" smtClean="0">
              <a:solidFill>
                <a:schemeClr val="bg1"/>
              </a:solidFill>
              <a:latin typeface="Trebuchet MS" pitchFamily="34" charset="0"/>
            </a:endParaRPr>
          </a:p>
          <a:p>
            <a:pPr defTabSz="4389219"/>
            <a:r>
              <a:rPr lang="en-US" sz="3200" dirty="0" smtClean="0">
                <a:latin typeface="Trebuchet MS" pitchFamily="34" charset="0"/>
              </a:rPr>
              <a:t>Use the placeholders provided below to add new elements to your poster:</a:t>
            </a:r>
            <a:r>
              <a:rPr lang="en-US" sz="3200" baseline="0" dirty="0" smtClean="0">
                <a:latin typeface="Trebuchet MS" pitchFamily="34" charset="0"/>
              </a:rPr>
              <a:t> </a:t>
            </a:r>
            <a:r>
              <a:rPr lang="en-US" sz="3200" dirty="0" smtClean="0">
                <a:latin typeface="Trebuchet MS" pitchFamily="34" charset="0"/>
              </a:rPr>
              <a:t>Drag a placeholder onto the</a:t>
            </a:r>
            <a:r>
              <a:rPr lang="en-US" sz="3200" baseline="0" dirty="0" smtClean="0">
                <a:latin typeface="Trebuchet MS" pitchFamily="34" charset="0"/>
              </a:rPr>
              <a:t> poster area,</a:t>
            </a:r>
            <a:r>
              <a:rPr lang="en-US" sz="3200" dirty="0" smtClean="0">
                <a:latin typeface="Trebuchet MS" pitchFamily="34" charset="0"/>
              </a:rPr>
              <a:t> size it, and click it to edit.</a:t>
            </a:r>
          </a:p>
          <a:p>
            <a:pPr defTabSz="4389219"/>
            <a:endParaRPr lang="en-US" sz="3200" dirty="0" smtClean="0">
              <a:latin typeface="Trebuchet MS" pitchFamily="34" charset="0"/>
            </a:endParaRPr>
          </a:p>
          <a:p>
            <a:pPr defTabSz="4389219"/>
            <a:r>
              <a:rPr lang="en-US" sz="3200" b="1" dirty="0" smtClean="0">
                <a:solidFill>
                  <a:srgbClr val="FFFF00"/>
                </a:solidFill>
                <a:latin typeface="Trebuchet MS" pitchFamily="34" charset="0"/>
              </a:rPr>
              <a:t>Section Header placeholder</a:t>
            </a:r>
          </a:p>
          <a:p>
            <a:pPr defTabSz="4389219"/>
            <a:r>
              <a:rPr lang="en-US" sz="3200" dirty="0" smtClean="0">
                <a:latin typeface="Trebuchet MS" pitchFamily="34" charset="0"/>
              </a:rPr>
              <a:t>Move</a:t>
            </a:r>
            <a:r>
              <a:rPr lang="en-US" sz="32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389219"/>
            <a:endParaRPr lang="en-US" sz="3200" baseline="0" dirty="0" smtClean="0">
              <a:latin typeface="Trebuchet MS" pitchFamily="34" charset="0"/>
            </a:endParaRPr>
          </a:p>
          <a:p>
            <a:pPr defTabSz="4389219"/>
            <a:endParaRPr lang="en-US" sz="3200" dirty="0" smtClean="0">
              <a:latin typeface="Trebuchet MS" pitchFamily="34" charset="0"/>
            </a:endParaRPr>
          </a:p>
          <a:p>
            <a:pPr defTabSz="4389219"/>
            <a:endParaRPr lang="en-US" sz="3200" b="1" dirty="0" smtClean="0">
              <a:solidFill>
                <a:srgbClr val="FFFF00"/>
              </a:solidFill>
              <a:latin typeface="Trebuchet MS" pitchFamily="34" charset="0"/>
            </a:endParaRPr>
          </a:p>
          <a:p>
            <a:pPr defTabSz="4389219"/>
            <a:r>
              <a:rPr lang="en-US" sz="3200" b="1" dirty="0" smtClean="0">
                <a:solidFill>
                  <a:srgbClr val="FFFF00"/>
                </a:solidFill>
                <a:latin typeface="Trebuchet MS" pitchFamily="34" charset="0"/>
              </a:rPr>
              <a:t>Text placeholder</a:t>
            </a:r>
          </a:p>
          <a:p>
            <a:pPr defTabSz="4389219"/>
            <a:r>
              <a:rPr lang="en-US" sz="3200" baseline="0" dirty="0" smtClean="0">
                <a:latin typeface="Trebuchet MS" pitchFamily="34" charset="0"/>
              </a:rPr>
              <a:t>Move this preformatted text placeholder to the poster to add a new body of text.</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1" baseline="0" dirty="0" smtClean="0">
              <a:solidFill>
                <a:srgbClr val="FFFF00"/>
              </a:solidFill>
              <a:latin typeface="Trebuchet MS" pitchFamily="34" charset="0"/>
            </a:endParaRPr>
          </a:p>
          <a:p>
            <a:pPr defTabSz="4389219"/>
            <a:r>
              <a:rPr lang="en-US" sz="3200" b="1" baseline="0" dirty="0" smtClean="0">
                <a:solidFill>
                  <a:srgbClr val="FFFF00"/>
                </a:solidFill>
                <a:latin typeface="Trebuchet MS" pitchFamily="34" charset="0"/>
              </a:rPr>
              <a:t>Picture placeholder</a:t>
            </a:r>
          </a:p>
          <a:p>
            <a:pPr defTabSz="4389219"/>
            <a:r>
              <a:rPr lang="en-US" sz="3200" baseline="0" dirty="0" smtClean="0">
                <a:latin typeface="Trebuchet MS" pitchFamily="34" charset="0"/>
              </a:rPr>
              <a:t>Move this graphic placeholder onto your poster, size it first, and then click it to add a picture to the poster.</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defTabSz="4389219"/>
            <a:endParaRPr lang="en-US" sz="3200" dirty="0" smtClean="0">
              <a:latin typeface="Trebuchet MS" pitchFamily="34" charset="0"/>
            </a:endParaRPr>
          </a:p>
          <a:p>
            <a:pPr algn="ctr"/>
            <a:endParaRPr lang="en-US" sz="3200" b="1" dirty="0" smtClean="0">
              <a:solidFill>
                <a:schemeClr val="bg1"/>
              </a:solidFill>
              <a:latin typeface="Trebuchet MS" pitchFamily="34" charset="0"/>
            </a:endParaRPr>
          </a:p>
          <a:p>
            <a:pPr defTabSz="4389219"/>
            <a:endParaRPr lang="en-US" sz="3200" b="1" dirty="0" smtClean="0">
              <a:solidFill>
                <a:srgbClr val="FFFF00"/>
              </a:solidFill>
              <a:latin typeface="Trebuchet MS" pitchFamily="34" charset="0"/>
            </a:endParaRPr>
          </a:p>
          <a:p>
            <a:pPr algn="ctr"/>
            <a:endParaRPr lang="en-US" sz="4400" b="1" dirty="0">
              <a:latin typeface="Trebuchet MS" pitchFamily="34" charset="0"/>
            </a:endParaRPr>
          </a:p>
        </p:txBody>
      </p:sp>
      <p:sp>
        <p:nvSpPr>
          <p:cNvPr id="29" name="Rectangle 28"/>
          <p:cNvSpPr/>
          <p:nvPr/>
        </p:nvSpPr>
        <p:spPr>
          <a:xfrm>
            <a:off x="-13946601" y="17054234"/>
            <a:ext cx="13534339"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rtlCol="0" anchor="ctr"/>
          <a:lstStyle/>
          <a:p>
            <a:pPr algn="ctr"/>
            <a:endParaRPr lang="en-US" dirty="0"/>
          </a:p>
        </p:txBody>
      </p:sp>
      <p:pic>
        <p:nvPicPr>
          <p:cNvPr id="30" name="Picture 2"/>
          <p:cNvPicPr>
            <a:picLocks noChangeAspect="1" noChangeArrowheads="1"/>
          </p:cNvPicPr>
          <p:nvPr/>
        </p:nvPicPr>
        <p:blipFill>
          <a:blip r:embed="rId3" cstate="print"/>
          <a:srcRect/>
          <a:stretch>
            <a:fillRect/>
          </a:stretch>
        </p:blipFill>
        <p:spPr bwMode="auto">
          <a:xfrm>
            <a:off x="49098247"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6" y="13118821"/>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07"/>
            <a:ext cx="9160286" cy="2185208"/>
          </a:xfrm>
          <a:prstGeom prst="rect">
            <a:avLst/>
          </a:prstGeom>
          <a:noFill/>
        </p:spPr>
        <p:txBody>
          <a:bodyPr wrap="square" lIns="91436" tIns="45717" rIns="91436" bIns="45717" rtlCol="0">
            <a:spAutoFit/>
          </a:bodyPr>
          <a:lstStyle/>
          <a:p>
            <a:r>
              <a:rPr lang="en-US" sz="3600" dirty="0" smtClean="0">
                <a:solidFill>
                  <a:schemeClr val="bg1"/>
                </a:solidFill>
              </a:rPr>
              <a:t>© 2012 PosterPresentations.com</a:t>
            </a:r>
            <a:br>
              <a:rPr lang="en-US" sz="3600" dirty="0" smtClean="0">
                <a:solidFill>
                  <a:schemeClr val="bg1"/>
                </a:solidFill>
              </a:rPr>
            </a:br>
            <a:r>
              <a:rPr lang="en-US" sz="3600" dirty="0" smtClean="0">
                <a:solidFill>
                  <a:schemeClr val="bg1"/>
                </a:solidFill>
              </a:rPr>
              <a:t>    </a:t>
            </a:r>
            <a:r>
              <a:rPr lang="en-US" sz="3200" dirty="0" smtClean="0">
                <a:solidFill>
                  <a:schemeClr val="bg1"/>
                </a:solidFill>
              </a:rPr>
              <a:t>2117 Fourth Street ,</a:t>
            </a:r>
            <a:r>
              <a:rPr lang="en-US" sz="3200" baseline="0" dirty="0" smtClean="0">
                <a:solidFill>
                  <a:schemeClr val="bg1"/>
                </a:solidFill>
              </a:rPr>
              <a:t> Unit C</a:t>
            </a:r>
            <a:br>
              <a:rPr lang="en-US" sz="3200" baseline="0" dirty="0" smtClean="0">
                <a:solidFill>
                  <a:schemeClr val="bg1"/>
                </a:solidFill>
              </a:rPr>
            </a:br>
            <a:r>
              <a:rPr lang="en-US" sz="3200" baseline="0" dirty="0" smtClean="0">
                <a:solidFill>
                  <a:schemeClr val="bg1"/>
                </a:solidFill>
              </a:rPr>
              <a:t>    Berkeley CA 94710</a:t>
            </a:r>
            <a:br>
              <a:rPr lang="en-US" sz="3200" baseline="0" dirty="0" smtClean="0">
                <a:solidFill>
                  <a:schemeClr val="bg1"/>
                </a:solidFill>
              </a:rPr>
            </a:br>
            <a:r>
              <a:rPr lang="en-US" sz="3200" baseline="0" dirty="0" smtClean="0">
                <a:solidFill>
                  <a:schemeClr val="bg1"/>
                </a:solidFill>
              </a:rPr>
              <a:t>    </a:t>
            </a:r>
            <a:r>
              <a:rPr lang="en-US" sz="3200" b="1" baseline="0" dirty="0" smtClean="0">
                <a:solidFill>
                  <a:srgbClr val="FFFF00"/>
                </a:solidFill>
              </a:rPr>
              <a:t>posterpresenter@gmail.com</a:t>
            </a:r>
            <a:endParaRPr lang="en-US" sz="3600" b="1" dirty="0">
              <a:solidFill>
                <a:srgbClr val="FFFF00"/>
              </a:solidFill>
            </a:endParaRPr>
          </a:p>
        </p:txBody>
      </p:sp>
      <p:grpSp>
        <p:nvGrpSpPr>
          <p:cNvPr id="33" name="Group 32"/>
          <p:cNvGrpSpPr/>
          <p:nvPr/>
        </p:nvGrpSpPr>
        <p:grpSpPr>
          <a:xfrm>
            <a:off x="-13686139" y="31638625"/>
            <a:ext cx="13200441" cy="1090621"/>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90"/>
              <a:ext cx="8671188" cy="892552"/>
            </a:xfrm>
            <a:prstGeom prst="rect">
              <a:avLst/>
            </a:prstGeom>
            <a:noFill/>
          </p:spPr>
          <p:txBody>
            <a:bodyPr wrap="square" rtlCol="0">
              <a:spAutoFit/>
            </a:bodyPr>
            <a:lstStyle/>
            <a:p>
              <a:r>
                <a:rPr lang="en-US" sz="2600" dirty="0" smtClean="0">
                  <a:solidFill>
                    <a:schemeClr val="tx2"/>
                  </a:solidFill>
                  <a:latin typeface="Trebuchet MS" pitchFamily="34" charset="0"/>
                </a:rPr>
                <a:t>Student</a:t>
              </a:r>
              <a:r>
                <a:rPr lang="en-US" sz="2600" baseline="0" dirty="0" smtClean="0">
                  <a:solidFill>
                    <a:schemeClr val="tx2"/>
                  </a:solidFill>
                  <a:latin typeface="Trebuchet MS" pitchFamily="34" charset="0"/>
                </a:rPr>
                <a:t> discounts are available on our </a:t>
              </a:r>
              <a:r>
                <a:rPr lang="en-US" sz="2600" baseline="0" dirty="0" err="1" smtClean="0">
                  <a:solidFill>
                    <a:schemeClr val="tx2"/>
                  </a:solidFill>
                  <a:latin typeface="Trebuchet MS" pitchFamily="34" charset="0"/>
                </a:rPr>
                <a:t>Facebook</a:t>
              </a:r>
              <a:r>
                <a:rPr lang="en-US" sz="2600" baseline="0" dirty="0" smtClean="0">
                  <a:solidFill>
                    <a:schemeClr val="tx2"/>
                  </a:solidFill>
                  <a:latin typeface="Trebuchet MS" pitchFamily="34" charset="0"/>
                </a:rPr>
                <a:t> page.</a:t>
              </a:r>
              <a:br>
                <a:rPr lang="en-US" sz="2600" baseline="0" dirty="0" smtClean="0">
                  <a:solidFill>
                    <a:schemeClr val="tx2"/>
                  </a:solidFill>
                  <a:latin typeface="Trebuchet MS" pitchFamily="34" charset="0"/>
                </a:rPr>
              </a:br>
              <a:r>
                <a:rPr lang="en-US" sz="2600" baseline="0" dirty="0" smtClean="0">
                  <a:solidFill>
                    <a:schemeClr val="tx2"/>
                  </a:solidFill>
                  <a:latin typeface="Trebuchet MS" pitchFamily="34" charset="0"/>
                </a:rPr>
                <a:t>Go to </a:t>
              </a:r>
              <a:r>
                <a:rPr lang="en-US" sz="2600" u="sng" baseline="0" dirty="0" smtClean="0">
                  <a:solidFill>
                    <a:schemeClr val="tx2"/>
                  </a:solidFill>
                  <a:latin typeface="Trebuchet MS" pitchFamily="34" charset="0"/>
                </a:rPr>
                <a:t>PosterPresentations.com</a:t>
              </a:r>
              <a:r>
                <a:rPr lang="en-US" sz="2600" baseline="0" dirty="0" smtClean="0">
                  <a:solidFill>
                    <a:schemeClr val="tx2"/>
                  </a:solidFill>
                  <a:latin typeface="Trebuchet MS" pitchFamily="34" charset="0"/>
                </a:rPr>
                <a:t> and click on the FB icon. </a:t>
              </a:r>
              <a:endParaRPr lang="en-US" sz="2600" dirty="0">
                <a:solidFill>
                  <a:schemeClr val="tx2"/>
                </a:solidFill>
                <a:latin typeface="Trebuchet MS" pitchFamily="34" charset="0"/>
              </a:endParaRPr>
            </a:p>
          </p:txBody>
        </p:sp>
      </p:grpSp>
      <p:cxnSp>
        <p:nvCxnSpPr>
          <p:cNvPr id="37" name="Straight Connector 36"/>
          <p:cNvCxnSpPr/>
          <p:nvPr/>
        </p:nvCxnSpPr>
        <p:spPr>
          <a:xfrm>
            <a:off x="44222126" y="30500133"/>
            <a:ext cx="10050462"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8" y="4841856"/>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3892846" y="20466669"/>
            <a:ext cx="13534339"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7" name="Rectangle 26"/>
          <p:cNvSpPr/>
          <p:nvPr/>
        </p:nvSpPr>
        <p:spPr>
          <a:xfrm>
            <a:off x="44222126" y="0"/>
            <a:ext cx="10050462"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000" b="1" dirty="0" smtClean="0">
                <a:solidFill>
                  <a:schemeClr val="bg1"/>
                </a:solidFill>
                <a:latin typeface="Trebuchet MS" pitchFamily="34" charset="0"/>
              </a:rPr>
              <a:t>QUICK</a:t>
            </a:r>
            <a:r>
              <a:rPr lang="en-US" sz="4000" b="1" baseline="0" dirty="0" smtClean="0">
                <a:solidFill>
                  <a:schemeClr val="bg1"/>
                </a:solidFill>
                <a:latin typeface="Trebuchet MS" pitchFamily="34" charset="0"/>
              </a:rPr>
              <a:t> TIPS</a:t>
            </a:r>
            <a:endParaRPr lang="en-US" sz="4000" b="1" dirty="0" smtClean="0">
              <a:solidFill>
                <a:schemeClr val="bg1"/>
              </a:solidFill>
              <a:latin typeface="Trebuchet MS" pitchFamily="34" charset="0"/>
            </a:endParaRP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3134780"/>
            <a:r>
              <a:rPr lang="en-US" sz="3200" dirty="0" smtClean="0">
                <a:latin typeface="Trebuchet MS" pitchFamily="34" charset="0"/>
              </a:rPr>
              <a:t>This PowerPoint</a:t>
            </a:r>
            <a:r>
              <a:rPr lang="en-US" sz="3200" baseline="0" dirty="0" smtClean="0">
                <a:latin typeface="Trebuchet MS" pitchFamily="34" charset="0"/>
              </a:rPr>
              <a:t> template requires basic PowerPoint (version 2007 or newer) skills. Below is a list of commonly asked questions specific to this template. </a:t>
            </a:r>
            <a:br>
              <a:rPr lang="en-US" sz="3200" baseline="0" dirty="0" smtClean="0">
                <a:latin typeface="Trebuchet MS" pitchFamily="34" charset="0"/>
              </a:rPr>
            </a:br>
            <a:r>
              <a:rPr lang="en-US" sz="3200" baseline="0" dirty="0" smtClean="0">
                <a:latin typeface="Trebuchet MS" pitchFamily="34" charset="0"/>
              </a:rPr>
              <a:t>If you are using an older version of PowerPoint some template features may not work properly.</a:t>
            </a:r>
            <a:endParaRPr lang="en-US" sz="4000" b="1" dirty="0" smtClean="0">
              <a:solidFill>
                <a:srgbClr val="FFFF00"/>
              </a:solidFill>
              <a:latin typeface="Trebuchet MS" pitchFamily="34" charset="0"/>
            </a:endParaRPr>
          </a:p>
          <a:p>
            <a:pPr defTabSz="3134780"/>
            <a:endParaRPr lang="en-US" sz="4000" b="1" dirty="0" smtClean="0">
              <a:solidFill>
                <a:srgbClr val="FFFF00"/>
              </a:solidFill>
              <a:latin typeface="Trebuchet MS" pitchFamily="34" charset="0"/>
            </a:endParaRPr>
          </a:p>
          <a:p>
            <a:pPr algn="ctr"/>
            <a:r>
              <a:rPr lang="en-US" sz="4000" b="1" dirty="0" smtClean="0">
                <a:solidFill>
                  <a:schemeClr val="bg1"/>
                </a:solidFill>
                <a:latin typeface="Trebuchet MS" pitchFamily="34" charset="0"/>
              </a:rPr>
              <a:t>Using the template</a:t>
            </a:r>
            <a:endParaRPr lang="en-US" sz="4000" b="1" baseline="0" dirty="0" smtClean="0">
              <a:solidFill>
                <a:schemeClr val="bg1"/>
              </a:solidFill>
              <a:latin typeface="Trebuchet MS" pitchFamily="34" charset="0"/>
            </a:endParaRPr>
          </a:p>
          <a:p>
            <a:pPr algn="ctr"/>
            <a:endParaRPr lang="en-US" sz="32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1" dirty="0" smtClean="0">
                <a:solidFill>
                  <a:srgbClr val="FFFF00"/>
                </a:solidFill>
                <a:latin typeface="Trebuchet MS" pitchFamily="34" charset="0"/>
              </a:rPr>
              <a:t>Verifying the quality of your graphics</a:t>
            </a:r>
          </a:p>
          <a:p>
            <a:pPr defTabSz="3134780"/>
            <a:r>
              <a:rPr lang="en-US" sz="3200" dirty="0" smtClean="0">
                <a:latin typeface="Trebuchet MS" pitchFamily="34" charset="0"/>
              </a:rPr>
              <a:t>Go to the </a:t>
            </a:r>
            <a:r>
              <a:rPr lang="en-US" sz="32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baseline="0" dirty="0" smtClean="0">
                <a:latin typeface="Trebuchet MS" pitchFamily="34" charset="0"/>
              </a:rPr>
            </a:br>
            <a:endParaRPr lang="en-US" sz="3200" baseline="0" dirty="0" smtClean="0">
              <a:latin typeface="Trebuchet MS" pitchFamily="34" charset="0"/>
            </a:endParaRPr>
          </a:p>
          <a:p>
            <a:pPr defTabSz="3134780"/>
            <a:r>
              <a:rPr lang="en-US" sz="3200" b="1" dirty="0" smtClean="0">
                <a:solidFill>
                  <a:srgbClr val="FFFF00"/>
                </a:solidFill>
                <a:latin typeface="Trebuchet MS" pitchFamily="34" charset="0"/>
              </a:rPr>
              <a:t>Using the placeholders</a:t>
            </a:r>
          </a:p>
          <a:p>
            <a:pPr defTabSz="3134780"/>
            <a:r>
              <a:rPr lang="en-US" sz="3200" baseline="0" dirty="0" smtClean="0">
                <a:latin typeface="Trebuchet MS" pitchFamily="34" charset="0"/>
              </a:rPr>
              <a:t>To add text to this template click inside a placeholder and type in or paste your text. To move a placeholder, click on it </a:t>
            </a:r>
            <a:r>
              <a:rPr lang="en-US" sz="3200" u="sng" baseline="0" dirty="0" smtClean="0">
                <a:latin typeface="Trebuchet MS" pitchFamily="34" charset="0"/>
              </a:rPr>
              <a:t>once</a:t>
            </a:r>
            <a:r>
              <a:rPr lang="en-US" sz="3200" baseline="0" dirty="0" smtClean="0">
                <a:latin typeface="Trebuchet MS" pitchFamily="34" charset="0"/>
              </a:rPr>
              <a:t> (to select it), place your cursor on its frame and your cursor will change to this symbol:         Then, click </a:t>
            </a:r>
            <a:r>
              <a:rPr lang="en-US" sz="3200" u="sng" baseline="0" dirty="0" smtClean="0">
                <a:latin typeface="Trebuchet MS" pitchFamily="34" charset="0"/>
              </a:rPr>
              <a:t>once</a:t>
            </a:r>
            <a:r>
              <a:rPr lang="en-US" sz="32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3200" b="1" baseline="0" dirty="0" smtClean="0">
              <a:solidFill>
                <a:srgbClr val="FFFF00"/>
              </a:solidFill>
              <a:latin typeface="Trebuchet MS" pitchFamily="34" charset="0"/>
            </a:endParaRPr>
          </a:p>
          <a:p>
            <a:pPr defTabSz="3134780"/>
            <a:r>
              <a:rPr lang="en-US" sz="3200" b="1" baseline="0" dirty="0" smtClean="0">
                <a:solidFill>
                  <a:srgbClr val="FFFF00"/>
                </a:solidFill>
                <a:latin typeface="Trebuchet MS" pitchFamily="34" charset="0"/>
              </a:rPr>
              <a:t>Modifying the layout</a:t>
            </a:r>
          </a:p>
          <a:p>
            <a:pPr defTabSz="3134780"/>
            <a:r>
              <a:rPr lang="en-US" sz="3200" dirty="0" smtClean="0">
                <a:latin typeface="Trebuchet MS" pitchFamily="34" charset="0"/>
              </a:rPr>
              <a:t>This template has four</a:t>
            </a:r>
            <a:endParaRPr lang="en-US" sz="3200" baseline="0" dirty="0" smtClean="0">
              <a:latin typeface="Trebuchet MS" pitchFamily="34" charset="0"/>
            </a:endParaRPr>
          </a:p>
          <a:p>
            <a:pPr defTabSz="3134780"/>
            <a:r>
              <a:rPr lang="en-US" sz="3200" baseline="0" dirty="0" smtClean="0">
                <a:latin typeface="Trebuchet MS" pitchFamily="34" charset="0"/>
              </a:rPr>
              <a:t>different column layouts. </a:t>
            </a:r>
          </a:p>
          <a:p>
            <a:pPr defTabSz="3134780"/>
            <a:r>
              <a:rPr lang="en-US" sz="3200" u="sng" baseline="0" dirty="0" smtClean="0">
                <a:latin typeface="Trebuchet MS" pitchFamily="34" charset="0"/>
              </a:rPr>
              <a:t>Right-click</a:t>
            </a:r>
            <a:r>
              <a:rPr lang="en-US" sz="3200" baseline="0" dirty="0" smtClean="0">
                <a:latin typeface="Trebuchet MS" pitchFamily="34" charset="0"/>
              </a:rPr>
              <a:t> your mouse</a:t>
            </a:r>
          </a:p>
          <a:p>
            <a:pPr defTabSz="3134780"/>
            <a:r>
              <a:rPr lang="en-US" sz="3200" baseline="0" dirty="0" smtClean="0">
                <a:latin typeface="Trebuchet MS" pitchFamily="34" charset="0"/>
              </a:rPr>
              <a:t>on the background and </a:t>
            </a:r>
          </a:p>
          <a:p>
            <a:pPr defTabSz="3134780"/>
            <a:r>
              <a:rPr lang="en-US" sz="3200" baseline="0" dirty="0" smtClean="0">
                <a:latin typeface="Trebuchet MS" pitchFamily="34" charset="0"/>
              </a:rPr>
              <a:t>click on “Layout” to see </a:t>
            </a:r>
          </a:p>
          <a:p>
            <a:pPr defTabSz="3134780"/>
            <a:r>
              <a:rPr lang="en-US" sz="3200" baseline="0" dirty="0" smtClean="0">
                <a:latin typeface="Trebuchet MS" pitchFamily="34" charset="0"/>
              </a:rPr>
              <a:t>the layout options.</a:t>
            </a:r>
            <a:endParaRPr lang="en-US" sz="3200" dirty="0" smtClean="0">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Importing text and graphics from external sources</a:t>
            </a:r>
          </a:p>
          <a:p>
            <a:pPr defTabSz="3134780"/>
            <a:r>
              <a:rPr lang="en-US" sz="3200" b="1" u="sng" baseline="0" dirty="0" smtClean="0">
                <a:latin typeface="Trebuchet MS" pitchFamily="34" charset="0"/>
              </a:rPr>
              <a:t>TEXT: </a:t>
            </a:r>
            <a:r>
              <a:rPr lang="en-US" sz="32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3200" b="1" u="sng" baseline="0" dirty="0" smtClean="0">
                <a:latin typeface="Trebuchet MS" pitchFamily="34" charset="0"/>
              </a:rPr>
              <a:t>PHOTOS: </a:t>
            </a:r>
            <a:r>
              <a:rPr lang="en-US" sz="3200" baseline="0" dirty="0" smtClean="0">
                <a:latin typeface="Trebuchet MS" pitchFamily="34" charset="0"/>
              </a:rPr>
              <a:t>Drag in a picture placeholder, size it </a:t>
            </a:r>
            <a:r>
              <a:rPr lang="en-US" sz="3200" u="sng" baseline="0" dirty="0" smtClean="0">
                <a:latin typeface="Trebuchet MS" pitchFamily="34" charset="0"/>
              </a:rPr>
              <a:t>first</a:t>
            </a:r>
            <a:r>
              <a:rPr lang="en-US" sz="3200" baseline="0" dirty="0" smtClean="0">
                <a:latin typeface="Trebuchet MS" pitchFamily="34" charset="0"/>
              </a:rPr>
              <a:t>, click in it and insert a photo from the menu.</a:t>
            </a:r>
          </a:p>
          <a:p>
            <a:pPr defTabSz="3134780"/>
            <a:r>
              <a:rPr lang="en-US" sz="3200" b="1" u="sng" baseline="0" dirty="0" smtClean="0">
                <a:latin typeface="Trebuchet MS" pitchFamily="34" charset="0"/>
              </a:rPr>
              <a:t>TABLES: </a:t>
            </a:r>
            <a:r>
              <a:rPr lang="en-US" sz="3200" baseline="0" dirty="0" smtClean="0">
                <a:latin typeface="Trebuchet MS" pitchFamily="34" charset="0"/>
              </a:rPr>
              <a:t>You can copy and paste a table from an external document onto this poster template. To adjust  the way the text fits within the cells of a table that has been pasted, </a:t>
            </a:r>
            <a:r>
              <a:rPr lang="en-US" sz="3200" u="sng" baseline="0" dirty="0" smtClean="0">
                <a:latin typeface="Trebuchet MS" pitchFamily="34" charset="0"/>
              </a:rPr>
              <a:t>right-click</a:t>
            </a:r>
            <a:r>
              <a:rPr lang="en-US" sz="3200" baseline="0" dirty="0" smtClean="0">
                <a:latin typeface="Trebuchet MS" pitchFamily="34" charset="0"/>
              </a:rPr>
              <a:t> on the table, click FORMAT SHAPE  then click on TEXT BOX and change the INTERNAL MARGIN values to 0.25</a:t>
            </a:r>
          </a:p>
          <a:p>
            <a:pPr defTabSz="3134780"/>
            <a:endParaRPr lang="en-US" sz="3200" baseline="0" dirty="0" smtClean="0">
              <a:latin typeface="Trebuchet MS" pitchFamily="34" charset="0"/>
            </a:endParaRPr>
          </a:p>
          <a:p>
            <a:pPr defTabSz="3134780"/>
            <a:r>
              <a:rPr lang="en-US" sz="3200" b="1" baseline="0" dirty="0" smtClean="0">
                <a:solidFill>
                  <a:srgbClr val="FFFF00"/>
                </a:solidFill>
                <a:latin typeface="Trebuchet MS" pitchFamily="34" charset="0"/>
              </a:rPr>
              <a:t>Modifying the color scheme</a:t>
            </a:r>
          </a:p>
          <a:p>
            <a:pPr defTabSz="3134780"/>
            <a:r>
              <a:rPr lang="en-US" sz="32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3200" baseline="0" dirty="0" smtClean="0">
              <a:latin typeface="Trebuchet MS" pitchFamily="34" charset="0"/>
            </a:endParaRPr>
          </a:p>
          <a:p>
            <a:pPr defTabSz="3134780"/>
            <a:endParaRPr lang="en-US" sz="3200" baseline="0" dirty="0" smtClean="0">
              <a:latin typeface="Trebuchet MS" pitchFamily="34" charset="0"/>
            </a:endParaRPr>
          </a:p>
          <a:p>
            <a:pPr defTabSz="4389219"/>
            <a:endParaRPr lang="en-US" sz="2000" baseline="0" dirty="0" smtClean="0">
              <a:latin typeface="Trebuchet MS" pitchFamily="34" charset="0"/>
            </a:endParaRPr>
          </a:p>
          <a:p>
            <a:pPr defTabSz="4389219"/>
            <a:endParaRPr lang="en-US" sz="2000" dirty="0" smtClean="0">
              <a:latin typeface="Trebuchet MS" pitchFamily="34" charset="0"/>
            </a:endParaRPr>
          </a:p>
          <a:p>
            <a:pPr algn="ctr"/>
            <a:endParaRPr lang="en-US" sz="2000" b="1" dirty="0" smtClean="0">
              <a:solidFill>
                <a:schemeClr val="bg1"/>
              </a:solidFill>
              <a:latin typeface="Trebuchet MS" pitchFamily="34" charset="0"/>
            </a:endParaRPr>
          </a:p>
          <a:p>
            <a:pPr defTabSz="4389219"/>
            <a:endParaRPr lang="en-US" sz="2000" b="1" dirty="0" smtClean="0">
              <a:solidFill>
                <a:srgbClr val="FFFF00"/>
              </a:solidFill>
              <a:latin typeface="Trebuchet MS" pitchFamily="34" charset="0"/>
            </a:endParaRPr>
          </a:p>
          <a:p>
            <a:pPr algn="ctr"/>
            <a:endParaRPr lang="en-US" sz="3200" b="1" dirty="0">
              <a:latin typeface="Trebuchet MS" pitchFamily="34" charset="0"/>
            </a:endParaRPr>
          </a:p>
        </p:txBody>
      </p:sp>
      <p:sp>
        <p:nvSpPr>
          <p:cNvPr id="28" name="Rectangle 27"/>
          <p:cNvSpPr/>
          <p:nvPr/>
        </p:nvSpPr>
        <p:spPr>
          <a:xfrm>
            <a:off x="-10402388" y="-19596"/>
            <a:ext cx="10050462"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400" b="1" dirty="0" smtClean="0">
                <a:solidFill>
                  <a:schemeClr val="bg1"/>
                </a:solidFill>
                <a:latin typeface="Trebuchet MS" pitchFamily="34" charset="0"/>
              </a:rPr>
              <a:t>QUICK DESIGN</a:t>
            </a:r>
            <a:r>
              <a:rPr lang="en-US" sz="4400" b="1" baseline="0" dirty="0" smtClean="0">
                <a:solidFill>
                  <a:schemeClr val="bg1"/>
                </a:solidFill>
                <a:latin typeface="Trebuchet MS" pitchFamily="34" charset="0"/>
              </a:rPr>
              <a:t> </a:t>
            </a:r>
            <a:r>
              <a:rPr lang="en-US" sz="4400" b="1" dirty="0" smtClean="0">
                <a:solidFill>
                  <a:schemeClr val="bg1"/>
                </a:solidFill>
                <a:latin typeface="Trebuchet MS" pitchFamily="34" charset="0"/>
              </a:rPr>
              <a:t>GUIDE</a:t>
            </a:r>
          </a:p>
          <a:p>
            <a:pPr algn="ctr"/>
            <a:r>
              <a:rPr lang="en-US" sz="4000" b="1" dirty="0" smtClean="0">
                <a:solidFill>
                  <a:srgbClr val="FFFF00"/>
                </a:solidFill>
                <a:latin typeface="Trebuchet MS" pitchFamily="34" charset="0"/>
              </a:rPr>
              <a:t>(--THIS SECTION DOES NOT PRINT--)</a:t>
            </a:r>
          </a:p>
          <a:p>
            <a:pPr algn="ctr"/>
            <a:endParaRPr lang="en-US" sz="3200" b="1" dirty="0" smtClean="0">
              <a:latin typeface="Trebuchet MS" pitchFamily="34" charset="0"/>
            </a:endParaRPr>
          </a:p>
          <a:p>
            <a:pPr defTabSz="4389219"/>
            <a:r>
              <a:rPr lang="en-US" sz="3200" dirty="0" smtClean="0">
                <a:latin typeface="Trebuchet MS" pitchFamily="34" charset="0"/>
              </a:rPr>
              <a:t>This PowerPoint</a:t>
            </a:r>
            <a:r>
              <a:rPr lang="en-US" sz="3200" baseline="0" dirty="0" smtClean="0">
                <a:latin typeface="Trebuchet MS" pitchFamily="34" charset="0"/>
              </a:rPr>
              <a:t> </a:t>
            </a:r>
            <a:r>
              <a:rPr lang="en-US" sz="3200" dirty="0" smtClean="0">
                <a:latin typeface="Trebuchet MS" pitchFamily="34" charset="0"/>
              </a:rPr>
              <a:t>2007 template produces</a:t>
            </a:r>
            <a:r>
              <a:rPr lang="en-US" sz="3200" baseline="0" dirty="0" smtClean="0">
                <a:latin typeface="Trebuchet MS" pitchFamily="34" charset="0"/>
              </a:rPr>
              <a:t> </a:t>
            </a:r>
            <a:r>
              <a:rPr lang="en-US" sz="3200" dirty="0" smtClean="0">
                <a:latin typeface="Trebuchet MS" pitchFamily="34" charset="0"/>
              </a:rPr>
              <a:t>a 36”x48” professional  poster. It</a:t>
            </a:r>
            <a:r>
              <a:rPr lang="en-US" sz="3200" baseline="0" dirty="0" smtClean="0">
                <a:latin typeface="Trebuchet MS" pitchFamily="34" charset="0"/>
              </a:rPr>
              <a:t> </a:t>
            </a:r>
            <a:r>
              <a:rPr lang="en-US" sz="3200" dirty="0" smtClean="0">
                <a:latin typeface="Trebuchet MS" pitchFamily="34" charset="0"/>
              </a:rPr>
              <a:t>will save you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4389219"/>
            <a:endParaRPr lang="en-US" sz="3200" dirty="0" smtClean="0">
              <a:latin typeface="Trebuchet MS" pitchFamily="34" charset="0"/>
            </a:endParaRPr>
          </a:p>
          <a:p>
            <a:pPr defTabSz="4389219"/>
            <a:r>
              <a:rPr lang="en-US" sz="3200" dirty="0" smtClean="0">
                <a:latin typeface="Trebuchet MS" pitchFamily="34" charset="0"/>
              </a:rPr>
              <a:t>Use it to create your presentation. Then send</a:t>
            </a:r>
            <a:r>
              <a:rPr lang="en-US" sz="3200" baseline="0" dirty="0" smtClean="0">
                <a:latin typeface="Trebuchet MS" pitchFamily="34" charset="0"/>
              </a:rPr>
              <a:t> it </a:t>
            </a:r>
            <a:r>
              <a:rPr lang="en-US" sz="3200" dirty="0" smtClean="0">
                <a:latin typeface="Trebuchet MS" pitchFamily="34" charset="0"/>
              </a:rPr>
              <a:t>to </a:t>
            </a:r>
            <a:r>
              <a:rPr lang="en-US" sz="3200" b="1" dirty="0" smtClean="0">
                <a:latin typeface="Trebuchet MS" pitchFamily="34" charset="0"/>
              </a:rPr>
              <a:t>PosterPresentations.com</a:t>
            </a:r>
            <a:r>
              <a:rPr lang="en-US" sz="3200" dirty="0" smtClean="0">
                <a:latin typeface="Trebuchet MS" pitchFamily="34" charset="0"/>
              </a:rPr>
              <a:t> for premium quality, same day affordable printing.</a:t>
            </a:r>
            <a:br>
              <a:rPr lang="en-US" sz="3200" dirty="0" smtClean="0">
                <a:latin typeface="Trebuchet MS" pitchFamily="34" charset="0"/>
              </a:rPr>
            </a:br>
            <a:endParaRPr lang="en-US" sz="3200" dirty="0" smtClean="0">
              <a:latin typeface="Trebuchet MS" pitchFamily="34" charset="0"/>
            </a:endParaRPr>
          </a:p>
          <a:p>
            <a:pPr defTabSz="4389219"/>
            <a:r>
              <a:rPr lang="en-US" sz="3200" dirty="0" smtClean="0">
                <a:latin typeface="Trebuchet MS" pitchFamily="34" charset="0"/>
              </a:rPr>
              <a:t>We provide a series of </a:t>
            </a:r>
            <a:r>
              <a:rPr lang="en-US" sz="3200" b="1" dirty="0" smtClean="0">
                <a:latin typeface="Trebuchet MS" pitchFamily="34" charset="0"/>
              </a:rPr>
              <a:t>online tutorials</a:t>
            </a:r>
            <a:r>
              <a:rPr lang="en-US" sz="3200" dirty="0" smtClean="0">
                <a:latin typeface="Trebuchet MS" pitchFamily="34" charset="0"/>
              </a:rPr>
              <a:t> that will guide you through the poster design process and answer your poster production questions. </a:t>
            </a:r>
          </a:p>
          <a:p>
            <a:pPr defTabSz="4389219"/>
            <a:endParaRPr lang="en-US" sz="3200" dirty="0" smtClean="0">
              <a:latin typeface="Trebuchet MS" pitchFamily="34" charset="0"/>
            </a:endParaRPr>
          </a:p>
          <a:p>
            <a:pPr defTabSz="4389219"/>
            <a:r>
              <a:rPr lang="en-US" sz="3200" dirty="0" smtClean="0">
                <a:latin typeface="Trebuchet MS" pitchFamily="34" charset="0"/>
              </a:rPr>
              <a:t>View our online</a:t>
            </a:r>
            <a:r>
              <a:rPr lang="en-US" sz="3200" baseline="0" dirty="0" smtClean="0">
                <a:latin typeface="Trebuchet MS" pitchFamily="34" charset="0"/>
              </a:rPr>
              <a:t> tutorials at:</a:t>
            </a:r>
            <a:r>
              <a:rPr lang="en-US" sz="3200" dirty="0" smtClean="0">
                <a:latin typeface="Trebuchet MS" pitchFamily="34" charset="0"/>
              </a:rPr>
              <a:t/>
            </a:r>
            <a:br>
              <a:rPr lang="en-US" sz="3200" dirty="0" smtClean="0">
                <a:latin typeface="Trebuchet MS" pitchFamily="34" charset="0"/>
              </a:rPr>
            </a:br>
            <a:r>
              <a:rPr lang="en-US" sz="3200" dirty="0" smtClean="0">
                <a:solidFill>
                  <a:srgbClr val="FFFF00"/>
                </a:solidFill>
                <a:latin typeface="Trebuchet MS" pitchFamily="34" charset="0"/>
              </a:rPr>
              <a:t> http://bit.ly/Poster_creation_help </a:t>
            </a:r>
            <a:r>
              <a:rPr lang="en-US" sz="3200" dirty="0" smtClean="0">
                <a:latin typeface="Trebuchet MS" pitchFamily="34" charset="0"/>
              </a:rPr>
              <a:t/>
            </a:r>
            <a:br>
              <a:rPr lang="en-US" sz="3200" dirty="0" smtClean="0">
                <a:latin typeface="Trebuchet MS" pitchFamily="34" charset="0"/>
              </a:rPr>
            </a:br>
            <a:r>
              <a:rPr lang="en-US" sz="3200" dirty="0" smtClean="0">
                <a:latin typeface="Trebuchet MS" pitchFamily="34" charset="0"/>
              </a:rPr>
              <a:t>(copy</a:t>
            </a:r>
            <a:r>
              <a:rPr lang="en-US" sz="3200" baseline="0" dirty="0" smtClean="0">
                <a:latin typeface="Trebuchet MS" pitchFamily="34" charset="0"/>
              </a:rPr>
              <a:t> and paste the link into your web browser).</a:t>
            </a:r>
          </a:p>
          <a:p>
            <a:pPr defTabSz="4389219"/>
            <a:endParaRPr lang="en-US" sz="3200" dirty="0" smtClean="0">
              <a:latin typeface="Trebuchet MS" pitchFamily="34" charset="0"/>
            </a:endParaRPr>
          </a:p>
          <a:p>
            <a:pPr defTabSz="4389219"/>
            <a:r>
              <a:rPr lang="en-US" sz="3200" dirty="0" smtClean="0">
                <a:latin typeface="Trebuchet MS" pitchFamily="34" charset="0"/>
              </a:rPr>
              <a:t>For assistance and to order your printed poster</a:t>
            </a:r>
            <a:r>
              <a:rPr lang="en-US" sz="3200" dirty="0" smtClean="0">
                <a:solidFill>
                  <a:schemeClr val="bg1"/>
                </a:solidFill>
                <a:latin typeface="Trebuchet MS" pitchFamily="34" charset="0"/>
              </a:rPr>
              <a:t> call </a:t>
            </a:r>
            <a:r>
              <a:rPr lang="en-US" sz="3200" b="1" dirty="0" smtClean="0">
                <a:solidFill>
                  <a:srgbClr val="FFFF00"/>
                </a:solidFill>
                <a:latin typeface="Trebuchet MS" pitchFamily="34" charset="0"/>
              </a:rPr>
              <a:t>PosterPresentations.com</a:t>
            </a:r>
            <a:r>
              <a:rPr lang="en-US" sz="3200" dirty="0" smtClean="0">
                <a:solidFill>
                  <a:srgbClr val="FFFF00"/>
                </a:solidFill>
                <a:latin typeface="Trebuchet MS" pitchFamily="34" charset="0"/>
              </a:rPr>
              <a:t> </a:t>
            </a:r>
            <a:r>
              <a:rPr lang="en-US" sz="3200" dirty="0" smtClean="0">
                <a:latin typeface="Trebuchet MS" pitchFamily="34" charset="0"/>
              </a:rPr>
              <a:t>at </a:t>
            </a:r>
            <a:r>
              <a:rPr lang="en-US" sz="4000" b="1" dirty="0" smtClean="0">
                <a:solidFill>
                  <a:srgbClr val="FFFF00"/>
                </a:solidFill>
                <a:latin typeface="Trebuchet MS" pitchFamily="34" charset="0"/>
              </a:rPr>
              <a:t>1.866.649.3004</a:t>
            </a:r>
          </a:p>
          <a:p>
            <a:pPr defTabSz="4389219"/>
            <a:endParaRPr lang="en-US" sz="4000" b="1" dirty="0" smtClean="0">
              <a:solidFill>
                <a:srgbClr val="FFFF00"/>
              </a:solidFill>
              <a:latin typeface="Trebuchet MS" pitchFamily="34" charset="0"/>
            </a:endParaRPr>
          </a:p>
          <a:p>
            <a:pPr defTabSz="4389219"/>
            <a:endParaRPr lang="en-US" sz="4000" b="1" dirty="0" smtClean="0">
              <a:solidFill>
                <a:srgbClr val="FFFF00"/>
              </a:solidFill>
              <a:latin typeface="Trebuchet MS" pitchFamily="34" charset="0"/>
            </a:endParaRPr>
          </a:p>
          <a:p>
            <a:pPr algn="ctr"/>
            <a:r>
              <a:rPr lang="en-US" sz="4400" b="1" dirty="0" smtClean="0">
                <a:solidFill>
                  <a:schemeClr val="bg1"/>
                </a:solidFill>
                <a:latin typeface="Trebuchet MS" pitchFamily="34" charset="0"/>
              </a:rPr>
              <a:t>Object Placeholders</a:t>
            </a:r>
          </a:p>
          <a:p>
            <a:pPr algn="ctr"/>
            <a:endParaRPr lang="en-US" sz="4400" b="1" dirty="0" smtClean="0">
              <a:solidFill>
                <a:schemeClr val="bg1"/>
              </a:solidFill>
              <a:latin typeface="Trebuchet MS" pitchFamily="34" charset="0"/>
            </a:endParaRPr>
          </a:p>
          <a:p>
            <a:pPr defTabSz="4389219"/>
            <a:r>
              <a:rPr lang="en-US" sz="3200" dirty="0" smtClean="0">
                <a:latin typeface="Trebuchet MS" pitchFamily="34" charset="0"/>
              </a:rPr>
              <a:t>Use the placeholders provided below to add new elements to your poster:</a:t>
            </a:r>
            <a:r>
              <a:rPr lang="en-US" sz="3200" baseline="0" dirty="0" smtClean="0">
                <a:latin typeface="Trebuchet MS" pitchFamily="34" charset="0"/>
              </a:rPr>
              <a:t> </a:t>
            </a:r>
            <a:r>
              <a:rPr lang="en-US" sz="3200" dirty="0" smtClean="0">
                <a:latin typeface="Trebuchet MS" pitchFamily="34" charset="0"/>
              </a:rPr>
              <a:t>Drag a placeholder onto the</a:t>
            </a:r>
            <a:r>
              <a:rPr lang="en-US" sz="3200" baseline="0" dirty="0" smtClean="0">
                <a:latin typeface="Trebuchet MS" pitchFamily="34" charset="0"/>
              </a:rPr>
              <a:t> poster area,</a:t>
            </a:r>
            <a:r>
              <a:rPr lang="en-US" sz="3200" dirty="0" smtClean="0">
                <a:latin typeface="Trebuchet MS" pitchFamily="34" charset="0"/>
              </a:rPr>
              <a:t> size it, and click it to edit.</a:t>
            </a:r>
          </a:p>
          <a:p>
            <a:pPr defTabSz="4389219"/>
            <a:endParaRPr lang="en-US" sz="3200" dirty="0" smtClean="0">
              <a:latin typeface="Trebuchet MS" pitchFamily="34" charset="0"/>
            </a:endParaRPr>
          </a:p>
          <a:p>
            <a:pPr defTabSz="4389219"/>
            <a:r>
              <a:rPr lang="en-US" sz="3200" b="1" dirty="0" smtClean="0">
                <a:solidFill>
                  <a:srgbClr val="FFFF00"/>
                </a:solidFill>
                <a:latin typeface="Trebuchet MS" pitchFamily="34" charset="0"/>
              </a:rPr>
              <a:t>Section Header placeholder</a:t>
            </a:r>
          </a:p>
          <a:p>
            <a:pPr defTabSz="4389219"/>
            <a:r>
              <a:rPr lang="en-US" sz="3200" dirty="0" smtClean="0">
                <a:latin typeface="Trebuchet MS" pitchFamily="34" charset="0"/>
              </a:rPr>
              <a:t>Move</a:t>
            </a:r>
            <a:r>
              <a:rPr lang="en-US" sz="32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389219"/>
            <a:endParaRPr lang="en-US" sz="3200" baseline="0" dirty="0" smtClean="0">
              <a:latin typeface="Trebuchet MS" pitchFamily="34" charset="0"/>
            </a:endParaRPr>
          </a:p>
          <a:p>
            <a:pPr defTabSz="4389219"/>
            <a:endParaRPr lang="en-US" sz="3200" dirty="0" smtClean="0">
              <a:latin typeface="Trebuchet MS" pitchFamily="34" charset="0"/>
            </a:endParaRPr>
          </a:p>
          <a:p>
            <a:pPr defTabSz="4389219"/>
            <a:endParaRPr lang="en-US" sz="3200" b="1" dirty="0" smtClean="0">
              <a:solidFill>
                <a:srgbClr val="FFFF00"/>
              </a:solidFill>
              <a:latin typeface="Trebuchet MS" pitchFamily="34" charset="0"/>
            </a:endParaRPr>
          </a:p>
          <a:p>
            <a:pPr defTabSz="4389219"/>
            <a:r>
              <a:rPr lang="en-US" sz="3200" b="1" dirty="0" smtClean="0">
                <a:solidFill>
                  <a:srgbClr val="FFFF00"/>
                </a:solidFill>
                <a:latin typeface="Trebuchet MS" pitchFamily="34" charset="0"/>
              </a:rPr>
              <a:t>Text placeholder</a:t>
            </a:r>
          </a:p>
          <a:p>
            <a:pPr defTabSz="4389219"/>
            <a:r>
              <a:rPr lang="en-US" sz="3200" baseline="0" dirty="0" smtClean="0">
                <a:latin typeface="Trebuchet MS" pitchFamily="34" charset="0"/>
              </a:rPr>
              <a:t>Move this preformatted text placeholder to the poster to add a new body of text.</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1" baseline="0" dirty="0" smtClean="0">
              <a:solidFill>
                <a:srgbClr val="FFFF00"/>
              </a:solidFill>
              <a:latin typeface="Trebuchet MS" pitchFamily="34" charset="0"/>
            </a:endParaRPr>
          </a:p>
          <a:p>
            <a:pPr defTabSz="4389219"/>
            <a:r>
              <a:rPr lang="en-US" sz="3200" b="1" baseline="0" dirty="0" smtClean="0">
                <a:solidFill>
                  <a:srgbClr val="FFFF00"/>
                </a:solidFill>
                <a:latin typeface="Trebuchet MS" pitchFamily="34" charset="0"/>
              </a:rPr>
              <a:t>Picture placeholder</a:t>
            </a:r>
          </a:p>
          <a:p>
            <a:pPr defTabSz="4389219"/>
            <a:r>
              <a:rPr lang="en-US" sz="3200" baseline="0" dirty="0" smtClean="0">
                <a:latin typeface="Trebuchet MS" pitchFamily="34" charset="0"/>
              </a:rPr>
              <a:t>Move this graphic placeholder onto your poster, size it first, and then click it to add a picture to the poster.</a:t>
            </a: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defTabSz="4389219"/>
            <a:endParaRPr lang="en-US" sz="3200" baseline="0" dirty="0" smtClean="0">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algn="ctr"/>
            <a:endParaRPr lang="en-US" sz="4400" b="1" dirty="0" smtClean="0">
              <a:solidFill>
                <a:schemeClr val="bg1"/>
              </a:solidFill>
              <a:latin typeface="Trebuchet MS" pitchFamily="34" charset="0"/>
            </a:endParaRPr>
          </a:p>
          <a:p>
            <a:pPr defTabSz="4389219"/>
            <a:endParaRPr lang="en-US" sz="3200" dirty="0" smtClean="0">
              <a:latin typeface="Trebuchet MS" pitchFamily="34" charset="0"/>
            </a:endParaRPr>
          </a:p>
          <a:p>
            <a:pPr algn="ctr"/>
            <a:endParaRPr lang="en-US" sz="3200" b="1" dirty="0" smtClean="0">
              <a:solidFill>
                <a:schemeClr val="bg1"/>
              </a:solidFill>
              <a:latin typeface="Trebuchet MS" pitchFamily="34" charset="0"/>
            </a:endParaRPr>
          </a:p>
          <a:p>
            <a:pPr defTabSz="4389219"/>
            <a:endParaRPr lang="en-US" sz="3200" b="1" dirty="0" smtClean="0">
              <a:solidFill>
                <a:srgbClr val="FFFF00"/>
              </a:solidFill>
              <a:latin typeface="Trebuchet MS" pitchFamily="34" charset="0"/>
            </a:endParaRPr>
          </a:p>
          <a:p>
            <a:pPr algn="ctr"/>
            <a:endParaRPr lang="en-US" sz="4400" b="1" dirty="0">
              <a:latin typeface="Trebuchet MS" pitchFamily="34" charset="0"/>
            </a:endParaRPr>
          </a:p>
        </p:txBody>
      </p:sp>
      <p:sp>
        <p:nvSpPr>
          <p:cNvPr id="29" name="Rectangle 28"/>
          <p:cNvSpPr/>
          <p:nvPr/>
        </p:nvSpPr>
        <p:spPr>
          <a:xfrm>
            <a:off x="-10370486" y="21297014"/>
            <a:ext cx="1001856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rtlCol="0" anchor="ctr"/>
          <a:lstStyle/>
          <a:p>
            <a:pPr algn="ctr"/>
            <a:endParaRPr lang="en-US" dirty="0"/>
          </a:p>
        </p:txBody>
      </p:sp>
      <p:pic>
        <p:nvPicPr>
          <p:cNvPr id="30" name="Picture 2"/>
          <p:cNvPicPr>
            <a:picLocks noChangeAspect="1" noChangeArrowheads="1"/>
          </p:cNvPicPr>
          <p:nvPr/>
        </p:nvPicPr>
        <p:blipFill>
          <a:blip r:embed="rId3" cstate="print"/>
          <a:srcRect/>
          <a:stretch>
            <a:fillRect/>
          </a:stretch>
        </p:blipFill>
        <p:spPr bwMode="auto">
          <a:xfrm>
            <a:off x="49098247"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6" y="13118821"/>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07"/>
            <a:ext cx="9160286" cy="2185208"/>
          </a:xfrm>
          <a:prstGeom prst="rect">
            <a:avLst/>
          </a:prstGeom>
          <a:noFill/>
        </p:spPr>
        <p:txBody>
          <a:bodyPr wrap="square" lIns="91436" tIns="45717" rIns="91436" bIns="45717" rtlCol="0">
            <a:spAutoFit/>
          </a:bodyPr>
          <a:lstStyle/>
          <a:p>
            <a:r>
              <a:rPr lang="en-US" sz="3600" dirty="0" smtClean="0">
                <a:solidFill>
                  <a:schemeClr val="bg1"/>
                </a:solidFill>
              </a:rPr>
              <a:t>© 2012 PosterPresentations.com</a:t>
            </a:r>
            <a:br>
              <a:rPr lang="en-US" sz="3600" dirty="0" smtClean="0">
                <a:solidFill>
                  <a:schemeClr val="bg1"/>
                </a:solidFill>
              </a:rPr>
            </a:br>
            <a:r>
              <a:rPr lang="en-US" sz="3600" dirty="0" smtClean="0">
                <a:solidFill>
                  <a:schemeClr val="bg1"/>
                </a:solidFill>
              </a:rPr>
              <a:t>    </a:t>
            </a:r>
            <a:r>
              <a:rPr lang="en-US" sz="3200" dirty="0" smtClean="0">
                <a:solidFill>
                  <a:schemeClr val="bg1"/>
                </a:solidFill>
              </a:rPr>
              <a:t>2117 Fourth Street ,</a:t>
            </a:r>
            <a:r>
              <a:rPr lang="en-US" sz="3200" baseline="0" dirty="0" smtClean="0">
                <a:solidFill>
                  <a:schemeClr val="bg1"/>
                </a:solidFill>
              </a:rPr>
              <a:t> Unit C</a:t>
            </a:r>
            <a:br>
              <a:rPr lang="en-US" sz="3200" baseline="0" dirty="0" smtClean="0">
                <a:solidFill>
                  <a:schemeClr val="bg1"/>
                </a:solidFill>
              </a:rPr>
            </a:br>
            <a:r>
              <a:rPr lang="en-US" sz="3200" baseline="0" dirty="0" smtClean="0">
                <a:solidFill>
                  <a:schemeClr val="bg1"/>
                </a:solidFill>
              </a:rPr>
              <a:t>    Berkeley CA 94710</a:t>
            </a:r>
            <a:br>
              <a:rPr lang="en-US" sz="3200" baseline="0" dirty="0" smtClean="0">
                <a:solidFill>
                  <a:schemeClr val="bg1"/>
                </a:solidFill>
              </a:rPr>
            </a:br>
            <a:r>
              <a:rPr lang="en-US" sz="3200" baseline="0" dirty="0" smtClean="0">
                <a:solidFill>
                  <a:schemeClr val="bg1"/>
                </a:solidFill>
              </a:rPr>
              <a:t>    </a:t>
            </a:r>
            <a:r>
              <a:rPr lang="en-US" sz="3200" b="1" baseline="0" dirty="0" smtClean="0">
                <a:solidFill>
                  <a:srgbClr val="FFFF00"/>
                </a:solidFill>
              </a:rPr>
              <a:t>posterpresenter@gmail.com</a:t>
            </a:r>
            <a:endParaRPr lang="en-US" sz="3600" b="1" dirty="0">
              <a:solidFill>
                <a:srgbClr val="FFFF00"/>
              </a:solidFill>
            </a:endParaRPr>
          </a:p>
        </p:txBody>
      </p:sp>
      <p:grpSp>
        <p:nvGrpSpPr>
          <p:cNvPr id="33" name="Group 32"/>
          <p:cNvGrpSpPr/>
          <p:nvPr/>
        </p:nvGrpSpPr>
        <p:grpSpPr>
          <a:xfrm>
            <a:off x="-10239857" y="31696514"/>
            <a:ext cx="9771398" cy="1090621"/>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90"/>
              <a:ext cx="8671188" cy="892552"/>
            </a:xfrm>
            <a:prstGeom prst="rect">
              <a:avLst/>
            </a:prstGeom>
            <a:noFill/>
          </p:spPr>
          <p:txBody>
            <a:bodyPr wrap="square" rtlCol="0">
              <a:spAutoFit/>
            </a:bodyPr>
            <a:lstStyle/>
            <a:p>
              <a:r>
                <a:rPr lang="en-US" sz="2600" dirty="0" smtClean="0">
                  <a:solidFill>
                    <a:schemeClr val="tx2"/>
                  </a:solidFill>
                  <a:latin typeface="Trebuchet MS" pitchFamily="34" charset="0"/>
                </a:rPr>
                <a:t>Student</a:t>
              </a:r>
              <a:r>
                <a:rPr lang="en-US" sz="2600" baseline="0" dirty="0" smtClean="0">
                  <a:solidFill>
                    <a:schemeClr val="tx2"/>
                  </a:solidFill>
                  <a:latin typeface="Trebuchet MS" pitchFamily="34" charset="0"/>
                </a:rPr>
                <a:t> discounts are available on our </a:t>
              </a:r>
              <a:r>
                <a:rPr lang="en-US" sz="2600" baseline="0" dirty="0" err="1" smtClean="0">
                  <a:solidFill>
                    <a:schemeClr val="tx2"/>
                  </a:solidFill>
                  <a:latin typeface="Trebuchet MS" pitchFamily="34" charset="0"/>
                </a:rPr>
                <a:t>Facebook</a:t>
              </a:r>
              <a:r>
                <a:rPr lang="en-US" sz="2600" baseline="0" dirty="0" smtClean="0">
                  <a:solidFill>
                    <a:schemeClr val="tx2"/>
                  </a:solidFill>
                  <a:latin typeface="Trebuchet MS" pitchFamily="34" charset="0"/>
                </a:rPr>
                <a:t> page.</a:t>
              </a:r>
              <a:br>
                <a:rPr lang="en-US" sz="2600" baseline="0" dirty="0" smtClean="0">
                  <a:solidFill>
                    <a:schemeClr val="tx2"/>
                  </a:solidFill>
                  <a:latin typeface="Trebuchet MS" pitchFamily="34" charset="0"/>
                </a:rPr>
              </a:br>
              <a:r>
                <a:rPr lang="en-US" sz="2600" baseline="0" dirty="0" smtClean="0">
                  <a:solidFill>
                    <a:schemeClr val="tx2"/>
                  </a:solidFill>
                  <a:latin typeface="Trebuchet MS" pitchFamily="34" charset="0"/>
                </a:rPr>
                <a:t>Go to </a:t>
              </a:r>
              <a:r>
                <a:rPr lang="en-US" sz="2600" u="sng" baseline="0" dirty="0" smtClean="0">
                  <a:solidFill>
                    <a:schemeClr val="tx2"/>
                  </a:solidFill>
                  <a:latin typeface="Trebuchet MS" pitchFamily="34" charset="0"/>
                </a:rPr>
                <a:t>PosterPresentations.com</a:t>
              </a:r>
              <a:r>
                <a:rPr lang="en-US" sz="2600" baseline="0" dirty="0" smtClean="0">
                  <a:solidFill>
                    <a:schemeClr val="tx2"/>
                  </a:solidFill>
                  <a:latin typeface="Trebuchet MS" pitchFamily="34" charset="0"/>
                </a:rPr>
                <a:t> and click on the FB icon. </a:t>
              </a:r>
              <a:endParaRPr lang="en-US" sz="2600" dirty="0">
                <a:solidFill>
                  <a:schemeClr val="tx2"/>
                </a:solidFill>
                <a:latin typeface="Trebuchet MS" pitchFamily="34" charset="0"/>
              </a:endParaRPr>
            </a:p>
          </p:txBody>
        </p:sp>
      </p:grpSp>
      <p:cxnSp>
        <p:nvCxnSpPr>
          <p:cNvPr id="37" name="Straight Connector 36"/>
          <p:cNvCxnSpPr/>
          <p:nvPr/>
        </p:nvCxnSpPr>
        <p:spPr>
          <a:xfrm>
            <a:off x="44222126" y="30500133"/>
            <a:ext cx="10050462"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0486" y="11582400"/>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8" y="4841856"/>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4188" y="6378481"/>
            <a:ext cx="10056813" cy="7848280"/>
          </a:xfrm>
        </p:spPr>
        <p:txBody>
          <a:bodyPr/>
          <a:lstStyle/>
          <a:p>
            <a:r>
              <a:rPr lang="en-US" dirty="0" smtClean="0"/>
              <a:t>One of the distinguishing features of </a:t>
            </a:r>
            <a:r>
              <a:rPr lang="en-US" dirty="0" smtClean="0"/>
              <a:t>ACT </a:t>
            </a:r>
            <a:r>
              <a:rPr lang="en-US" dirty="0" smtClean="0"/>
              <a:t>is the emphasis on values (Hayes, 2004). The ACT model places values and value consistent behavior at the center of the therapy experience because ACT researchers believe that values provide justification, motivation and direction for the difficult work of therapy- it is the context under which all other work takes place (Wilson </a:t>
            </a:r>
            <a:r>
              <a:rPr lang="en-US" dirty="0" smtClean="0"/>
              <a:t>&amp; Murrell</a:t>
            </a:r>
            <a:r>
              <a:rPr lang="en-US" dirty="0" smtClean="0"/>
              <a:t>, 2004). </a:t>
            </a:r>
          </a:p>
          <a:p>
            <a:r>
              <a:rPr lang="en-US" dirty="0" smtClean="0"/>
              <a:t>The effects of writing about emotionally traumatic events have been topics of study for several years. This research has led to robust findings indicating that the act of writing about emotional experiences leads to significant reductions in psychological distress (Hughes, </a:t>
            </a:r>
            <a:r>
              <a:rPr lang="en-US" dirty="0" err="1" smtClean="0"/>
              <a:t>Uhlmann</a:t>
            </a:r>
            <a:r>
              <a:rPr lang="en-US" dirty="0" smtClean="0"/>
              <a:t>, </a:t>
            </a:r>
            <a:r>
              <a:rPr lang="en-US" dirty="0" smtClean="0"/>
              <a:t>&amp; </a:t>
            </a:r>
            <a:r>
              <a:rPr lang="en-US" dirty="0" err="1" smtClean="0"/>
              <a:t>Pennebaker</a:t>
            </a:r>
            <a:r>
              <a:rPr lang="en-US" dirty="0" smtClean="0"/>
              <a:t>, 1994; </a:t>
            </a:r>
            <a:r>
              <a:rPr lang="en-US" dirty="0" err="1" smtClean="0"/>
              <a:t>Pennebaker</a:t>
            </a:r>
            <a:r>
              <a:rPr lang="en-US" dirty="0" smtClean="0"/>
              <a:t> </a:t>
            </a:r>
            <a:r>
              <a:rPr lang="en-US" dirty="0" smtClean="0"/>
              <a:t>&amp;</a:t>
            </a:r>
            <a:r>
              <a:rPr lang="en-US" dirty="0"/>
              <a:t> </a:t>
            </a:r>
            <a:r>
              <a:rPr lang="en-US" dirty="0" smtClean="0"/>
              <a:t>Beall</a:t>
            </a:r>
            <a:r>
              <a:rPr lang="en-US" dirty="0" smtClean="0"/>
              <a:t>, 1986), as well as to various other therapeutic benefits, including improved health outcomes (</a:t>
            </a:r>
            <a:r>
              <a:rPr lang="en-US" dirty="0" err="1" smtClean="0"/>
              <a:t>Pennebaker</a:t>
            </a:r>
            <a:r>
              <a:rPr lang="en-US" dirty="0" smtClean="0"/>
              <a:t>, 1990). Although ACT is an international approach, few studies have directly evaluated cultural variation, and none have examined potential differences in values and valued living across cultures. Therefore, </a:t>
            </a:r>
            <a:r>
              <a:rPr lang="en-US" dirty="0" smtClean="0"/>
              <a:t>the </a:t>
            </a:r>
            <a:r>
              <a:rPr lang="en-US" dirty="0" smtClean="0"/>
              <a:t>aim of the current study is threefold: (a) to explore similarities and differences in values between students in the United States and students in South Korea, (b) to study the impact of expressive writing on value concordant living, (c) and to examine potential differences in writing across cultures.</a:t>
            </a:r>
            <a:endParaRPr lang="en-US" dirty="0"/>
          </a:p>
        </p:txBody>
      </p:sp>
      <p:sp>
        <p:nvSpPr>
          <p:cNvPr id="3" name="Text Placeholder 2"/>
          <p:cNvSpPr>
            <a:spLocks noGrp="1"/>
          </p:cNvSpPr>
          <p:nvPr>
            <p:ph type="body" sz="quarter" idx="11"/>
          </p:nvPr>
        </p:nvSpPr>
        <p:spPr/>
        <p:txBody>
          <a:bodyPr/>
          <a:lstStyle/>
          <a:p>
            <a:r>
              <a:rPr lang="en-US" smtClean="0"/>
              <a:t>INTRODUCTION</a:t>
            </a:r>
            <a:endParaRPr lang="en-US" dirty="0"/>
          </a:p>
        </p:txBody>
      </p:sp>
      <p:pic>
        <p:nvPicPr>
          <p:cNvPr id="60" name="그림 개체 틀 59"/>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914400" y="321869"/>
            <a:ext cx="3810000" cy="3810000"/>
          </a:xfrm>
          <a:prstGeom prst="rect">
            <a:avLst/>
          </a:prstGeom>
          <a:noFill/>
          <a:ln>
            <a:noFill/>
          </a:ln>
        </p:spPr>
      </p:pic>
      <p:pic>
        <p:nvPicPr>
          <p:cNvPr id="61" name="그림 개체 틀 60"/>
          <p:cNvPicPr>
            <a:picLocks noGrp="1" noChangeAspect="1"/>
          </p:cNvPicPr>
          <p:nvPr>
            <p:ph type="pic" sz="quarter" idx="18"/>
          </p:nvPr>
        </p:nvPicPr>
        <p:blipFill>
          <a:blip r:embed="rId2">
            <a:extLst>
              <a:ext uri="{28A0092B-C50C-407E-A947-70E740481C1C}">
                <a14:useLocalDpi xmlns:a14="http://schemas.microsoft.com/office/drawing/2010/main" val="0"/>
              </a:ext>
            </a:extLst>
          </a:blip>
          <a:stretch>
            <a:fillRect/>
          </a:stretch>
        </p:blipFill>
        <p:spPr>
          <a:xfrm>
            <a:off x="38557200" y="398069"/>
            <a:ext cx="3810000" cy="3810000"/>
          </a:xfrm>
          <a:prstGeom prst="rect">
            <a:avLst/>
          </a:prstGeom>
          <a:noFill/>
          <a:ln>
            <a:noFill/>
          </a:ln>
        </p:spPr>
      </p:pic>
      <p:sp>
        <p:nvSpPr>
          <p:cNvPr id="6" name="Text Placeholder 5"/>
          <p:cNvSpPr>
            <a:spLocks noGrp="1"/>
          </p:cNvSpPr>
          <p:nvPr>
            <p:ph type="body" sz="quarter" idx="20"/>
          </p:nvPr>
        </p:nvSpPr>
        <p:spPr/>
        <p:txBody>
          <a:bodyPr/>
          <a:lstStyle/>
          <a:p>
            <a:r>
              <a:rPr lang="en-US" smtClean="0"/>
              <a:t>METHOD</a:t>
            </a:r>
            <a:endParaRPr lang="en-US" dirty="0"/>
          </a:p>
        </p:txBody>
      </p:sp>
      <p:sp>
        <p:nvSpPr>
          <p:cNvPr id="7" name="Text Placeholder 6"/>
          <p:cNvSpPr>
            <a:spLocks noGrp="1"/>
          </p:cNvSpPr>
          <p:nvPr>
            <p:ph type="body" sz="quarter" idx="21"/>
          </p:nvPr>
        </p:nvSpPr>
        <p:spPr>
          <a:xfrm>
            <a:off x="11587165" y="5548750"/>
            <a:ext cx="10048874" cy="14927141"/>
          </a:xfrm>
        </p:spPr>
        <p:txBody>
          <a:bodyPr/>
          <a:lstStyle/>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Participants </a:t>
            </a:r>
            <a:r>
              <a:rPr lang="en-US" dirty="0">
                <a:solidFill>
                  <a:schemeClr val="accent5">
                    <a:lumMod val="50000"/>
                  </a:schemeClr>
                </a:solidFill>
                <a:latin typeface="Times New Roman" pitchFamily="18" charset="0"/>
                <a:cs typeface="Times New Roman" pitchFamily="18" charset="0"/>
              </a:rPr>
              <a:t>met individually with an experimenter 3 times for writing</a:t>
            </a:r>
            <a:r>
              <a:rPr lang="en-US" dirty="0" smtClean="0">
                <a:solidFill>
                  <a:schemeClr val="accent5">
                    <a:lumMod val="50000"/>
                  </a:schemeClr>
                </a:solidFill>
                <a:latin typeface="Times New Roman" pitchFamily="18" charset="0"/>
                <a:cs typeface="Times New Roman" pitchFamily="18" charset="0"/>
              </a:rPr>
              <a:t>.</a:t>
            </a: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Prior </a:t>
            </a:r>
            <a:r>
              <a:rPr lang="en-US" dirty="0">
                <a:solidFill>
                  <a:schemeClr val="accent5">
                    <a:lumMod val="50000"/>
                  </a:schemeClr>
                </a:solidFill>
                <a:latin typeface="Times New Roman" pitchFamily="18" charset="0"/>
                <a:cs typeface="Times New Roman" pitchFamily="18" charset="0"/>
              </a:rPr>
              <a:t>to each writing assignment, the experiments read a written set of directions to the participant. The instruction set varied across conditions</a:t>
            </a:r>
            <a:r>
              <a:rPr lang="en-US" dirty="0" smtClean="0">
                <a:solidFill>
                  <a:schemeClr val="accent5">
                    <a:lumMod val="50000"/>
                  </a:schemeClr>
                </a:solidFill>
                <a:latin typeface="Times New Roman" pitchFamily="18" charset="0"/>
                <a:cs typeface="Times New Roman" pitchFamily="18" charset="0"/>
              </a:rPr>
              <a:t>.</a:t>
            </a: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For Korean participants, all </a:t>
            </a:r>
            <a:r>
              <a:rPr lang="en-US" dirty="0">
                <a:solidFill>
                  <a:schemeClr val="accent5">
                    <a:lumMod val="50000"/>
                  </a:schemeClr>
                </a:solidFill>
                <a:latin typeface="Times New Roman" pitchFamily="18" charset="0"/>
                <a:cs typeface="Times New Roman" pitchFamily="18" charset="0"/>
              </a:rPr>
              <a:t>materials were translated into </a:t>
            </a:r>
            <a:r>
              <a:rPr lang="en-US" dirty="0" smtClean="0">
                <a:solidFill>
                  <a:schemeClr val="accent5">
                    <a:lumMod val="50000"/>
                  </a:schemeClr>
                </a:solidFill>
                <a:latin typeface="Times New Roman" pitchFamily="18" charset="0"/>
                <a:cs typeface="Times New Roman" pitchFamily="18" charset="0"/>
              </a:rPr>
              <a:t>Korean, and the </a:t>
            </a:r>
            <a:r>
              <a:rPr lang="en-US" dirty="0">
                <a:solidFill>
                  <a:schemeClr val="accent5">
                    <a:lumMod val="50000"/>
                  </a:schemeClr>
                </a:solidFill>
                <a:latin typeface="Times New Roman" pitchFamily="18" charset="0"/>
                <a:cs typeface="Times New Roman" pitchFamily="18" charset="0"/>
              </a:rPr>
              <a:t>experimenter </a:t>
            </a:r>
            <a:r>
              <a:rPr lang="en-US" dirty="0" smtClean="0">
                <a:solidFill>
                  <a:schemeClr val="accent5">
                    <a:lumMod val="50000"/>
                  </a:schemeClr>
                </a:solidFill>
                <a:latin typeface="Times New Roman" pitchFamily="18" charset="0"/>
                <a:cs typeface="Times New Roman" pitchFamily="18" charset="0"/>
              </a:rPr>
              <a:t>in S. Korea was </a:t>
            </a:r>
            <a:r>
              <a:rPr lang="en-US" dirty="0">
                <a:solidFill>
                  <a:schemeClr val="accent5">
                    <a:lumMod val="50000"/>
                  </a:schemeClr>
                </a:solidFill>
                <a:latin typeface="Times New Roman" pitchFamily="18" charset="0"/>
                <a:cs typeface="Times New Roman" pitchFamily="18" charset="0"/>
              </a:rPr>
              <a:t>a senior student in South Korea trained by the author. </a:t>
            </a:r>
            <a:endParaRPr lang="en-US" dirty="0" smtClean="0"/>
          </a:p>
          <a:p>
            <a:pPr marL="342900" indent="-342900">
              <a:buFont typeface="Arial" panose="020B0604020202020204" pitchFamily="34" charset="0"/>
              <a:buChar char="•"/>
            </a:pPr>
            <a:r>
              <a:rPr lang="en-US" dirty="0" smtClean="0"/>
              <a:t>Since </a:t>
            </a:r>
            <a:r>
              <a:rPr lang="en-US" dirty="0" smtClean="0"/>
              <a:t>there is no recruitment system in the university in South Korea, a small gift in the form of stationary was given to students who completed the writing sessions. Participants in the United States earned credit for their class. </a:t>
            </a:r>
          </a:p>
          <a:p>
            <a:pPr marL="342900" indent="-342900">
              <a:buFont typeface="Arial" panose="020B0604020202020204" pitchFamily="34" charset="0"/>
              <a:buChar char="•"/>
            </a:pPr>
            <a:r>
              <a:rPr lang="en-US" dirty="0" smtClean="0"/>
              <a:t>Measure Used: both English and Korean </a:t>
            </a:r>
          </a:p>
          <a:p>
            <a:pPr marL="914372" lvl="2" indent="-342900"/>
            <a:r>
              <a:rPr lang="en-US" dirty="0" smtClean="0">
                <a:solidFill>
                  <a:schemeClr val="accent5">
                    <a:lumMod val="50000"/>
                  </a:schemeClr>
                </a:solidFill>
                <a:latin typeface="Times New Roman" pitchFamily="18" charset="0"/>
                <a:cs typeface="Times New Roman" pitchFamily="18" charset="0"/>
              </a:rPr>
              <a:t>The Valued Living Questionnaire (VLQ) </a:t>
            </a:r>
          </a:p>
          <a:p>
            <a:pPr marL="914372" lvl="2" indent="-342900"/>
            <a:r>
              <a:rPr lang="en-US" dirty="0" smtClean="0">
                <a:solidFill>
                  <a:schemeClr val="accent5">
                    <a:lumMod val="50000"/>
                  </a:schemeClr>
                </a:solidFill>
                <a:latin typeface="Times New Roman" pitchFamily="18" charset="0"/>
                <a:cs typeface="Times New Roman" pitchFamily="18" charset="0"/>
              </a:rPr>
              <a:t>The Profile of Mood States (POMS)</a:t>
            </a:r>
          </a:p>
          <a:p>
            <a:pPr marL="914372" lvl="2" indent="-342900"/>
            <a:r>
              <a:rPr lang="en-US" dirty="0" smtClean="0">
                <a:solidFill>
                  <a:schemeClr val="accent5">
                    <a:lumMod val="50000"/>
                  </a:schemeClr>
                </a:solidFill>
                <a:latin typeface="Times New Roman" pitchFamily="18" charset="0"/>
                <a:cs typeface="Times New Roman" pitchFamily="18" charset="0"/>
              </a:rPr>
              <a:t>The Beck Depression Inventory (BDI) </a:t>
            </a:r>
          </a:p>
          <a:p>
            <a:pPr marL="914372" lvl="2" indent="-342900"/>
            <a:r>
              <a:rPr lang="en-US" dirty="0" smtClean="0">
                <a:solidFill>
                  <a:schemeClr val="accent5">
                    <a:lumMod val="50000"/>
                  </a:schemeClr>
                </a:solidFill>
                <a:latin typeface="Times New Roman" pitchFamily="18" charset="0"/>
                <a:cs typeface="Times New Roman" pitchFamily="18" charset="0"/>
              </a:rPr>
              <a:t>The Beck Anxiety Inventory (BAI) </a:t>
            </a:r>
          </a:p>
          <a:p>
            <a:pPr marL="914372" lvl="2" indent="-342900"/>
            <a:r>
              <a:rPr lang="en-US" dirty="0" smtClean="0">
                <a:solidFill>
                  <a:schemeClr val="accent5">
                    <a:lumMod val="50000"/>
                  </a:schemeClr>
                </a:solidFill>
                <a:latin typeface="Times New Roman" pitchFamily="18" charset="0"/>
                <a:cs typeface="Times New Roman" pitchFamily="18" charset="0"/>
              </a:rPr>
              <a:t>The COPE </a:t>
            </a:r>
          </a:p>
          <a:p>
            <a:pPr marL="914372" lvl="2" indent="-342900"/>
            <a:r>
              <a:rPr lang="en-US" dirty="0" smtClean="0">
                <a:solidFill>
                  <a:schemeClr val="accent5">
                    <a:lumMod val="50000"/>
                  </a:schemeClr>
                </a:solidFill>
                <a:latin typeface="Times New Roman" pitchFamily="18" charset="0"/>
                <a:cs typeface="Times New Roman" pitchFamily="18" charset="0"/>
              </a:rPr>
              <a:t>The Acceptance and Action Questionnaire-II (AAQ-II) </a:t>
            </a:r>
            <a:endParaRPr lang="en-US" dirty="0" smtClean="0">
              <a:solidFill>
                <a:schemeClr val="accent5">
                  <a:lumMod val="50000"/>
                </a:schemeClr>
              </a:solidFill>
              <a:latin typeface="Times New Roman" pitchFamily="18" charset="0"/>
              <a:cs typeface="Times New Roman" pitchFamily="18" charset="0"/>
            </a:endParaRPr>
          </a:p>
          <a:p>
            <a:pPr marL="914372" lvl="2" indent="-342900"/>
            <a:endParaRPr lang="en-US" dirty="0" smtClean="0">
              <a:solidFill>
                <a:schemeClr val="accent5">
                  <a:lumMod val="50000"/>
                </a:schemeClr>
              </a:solidFill>
              <a:latin typeface="Times New Roman" pitchFamily="18" charset="0"/>
              <a:cs typeface="Times New Roman" pitchFamily="18" charset="0"/>
            </a:endParaRP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smtClean="0"/>
          </a:p>
          <a:p>
            <a:r>
              <a:rPr lang="en-US" b="1" u="sng" dirty="0" smtClean="0"/>
              <a:t>Part 3: Writing Content Analysis</a:t>
            </a:r>
          </a:p>
          <a:p>
            <a:pPr marL="342900" indent="-342900">
              <a:buFont typeface="Arial" panose="020B0604020202020204" pitchFamily="34" charset="0"/>
              <a:buChar char="•"/>
            </a:pPr>
            <a:r>
              <a:rPr lang="en-US" dirty="0" smtClean="0"/>
              <a:t>Actual contents of 36 writings, which were from three sessions with six people from the values group in these two countries, were compared. </a:t>
            </a:r>
          </a:p>
          <a:p>
            <a:pPr marL="342900" indent="-342900">
              <a:buFont typeface="Arial" panose="020B0604020202020204" pitchFamily="34" charset="0"/>
              <a:buChar char="•"/>
            </a:pPr>
            <a:r>
              <a:rPr lang="en-US" dirty="0" smtClean="0"/>
              <a:t>Writings from South Korea were translated into English. </a:t>
            </a:r>
          </a:p>
          <a:p>
            <a:pPr marL="342900" indent="-342900">
              <a:buFont typeface="Arial" panose="020B0604020202020204" pitchFamily="34" charset="0"/>
              <a:buChar char="•"/>
            </a:pPr>
            <a:r>
              <a:rPr lang="en-US" dirty="0" smtClean="0"/>
              <a:t>The author who can speak both languages, Korean and English, examined the writings for content analysis. </a:t>
            </a:r>
          </a:p>
          <a:p>
            <a:pPr marL="342900" indent="-342900">
              <a:buFont typeface="Arial" panose="020B0604020202020204" pitchFamily="34" charset="0"/>
              <a:buChar char="•"/>
            </a:pPr>
            <a:r>
              <a:rPr lang="en-US" dirty="0" smtClean="0"/>
              <a:t>Each of the writings was analyzed by theme or writing topic, such as values statements and changes in their life. </a:t>
            </a:r>
          </a:p>
        </p:txBody>
      </p:sp>
      <p:sp>
        <p:nvSpPr>
          <p:cNvPr id="9" name="Text Placeholder 8"/>
          <p:cNvSpPr>
            <a:spLocks noGrp="1"/>
          </p:cNvSpPr>
          <p:nvPr>
            <p:ph type="body" sz="quarter" idx="23"/>
          </p:nvPr>
        </p:nvSpPr>
        <p:spPr>
          <a:xfrm>
            <a:off x="22258339" y="5548749"/>
            <a:ext cx="10048874" cy="26588201"/>
          </a:xfrm>
        </p:spPr>
        <p:txBody>
          <a:bodyPr/>
          <a:lstStyle/>
          <a:p>
            <a:pPr marL="0" lvl="1" indent="0">
              <a:buNone/>
            </a:pPr>
            <a:r>
              <a:rPr lang="en-US" b="1" u="sng" dirty="0" smtClean="0">
                <a:solidFill>
                  <a:schemeClr val="accent5">
                    <a:lumMod val="50000"/>
                  </a:schemeClr>
                </a:solidFill>
                <a:latin typeface="Times New Roman" pitchFamily="18" charset="0"/>
                <a:cs typeface="Times New Roman" pitchFamily="18" charset="0"/>
              </a:rPr>
              <a:t>Part 2: Effects of Expressive Writing </a:t>
            </a:r>
          </a:p>
          <a:p>
            <a:pPr marL="342900" indent="-342900">
              <a:buFont typeface="Arial" panose="020B0604020202020204" pitchFamily="34" charset="0"/>
              <a:buChar char="•"/>
            </a:pPr>
            <a:r>
              <a:rPr lang="en-US" dirty="0" smtClean="0"/>
              <a:t>There were 17 participants in the values group, 13 participants in the traumatic group, and 21 participants in group in the control group in the US. In the South Korean sample, there were 5 participants in the values group, 6 participants in the trauma group, and 3 participants in the control group. </a:t>
            </a:r>
          </a:p>
          <a:p>
            <a:pPr marL="342900" indent="-342900">
              <a:buFont typeface="Arial" panose="020B0604020202020204" pitchFamily="34" charset="0"/>
              <a:buChar char="•"/>
            </a:pPr>
            <a:r>
              <a:rPr lang="en-US" dirty="0" smtClean="0"/>
              <a:t>Friedman test was conducted to evaluate </a:t>
            </a:r>
            <a:r>
              <a:rPr lang="en-US" dirty="0" smtClean="0"/>
              <a:t>differences in </a:t>
            </a:r>
            <a:r>
              <a:rPr lang="en-US" dirty="0" smtClean="0"/>
              <a:t>median scores among control, traumatic, and value groups between the United States and South Korea. </a:t>
            </a:r>
          </a:p>
          <a:p>
            <a:pPr marL="342900" indent="-342900">
              <a:buFont typeface="Arial" panose="020B0604020202020204" pitchFamily="34" charset="0"/>
              <a:buChar char="•"/>
            </a:pPr>
            <a:r>
              <a:rPr lang="en-US" dirty="0" smtClean="0"/>
              <a:t>Follow-up pairwise comparisons were conducted using a Wilcoxon test.</a:t>
            </a:r>
          </a:p>
          <a:p>
            <a:pPr marL="342900" lvl="2" indent="-342900"/>
            <a:r>
              <a:rPr lang="en-US" dirty="0" smtClean="0">
                <a:solidFill>
                  <a:schemeClr val="accent5">
                    <a:lumMod val="50000"/>
                  </a:schemeClr>
                </a:solidFill>
                <a:latin typeface="Times New Roman" pitchFamily="18" charset="0"/>
                <a:cs typeface="Times New Roman" pitchFamily="18" charset="0"/>
              </a:rPr>
              <a:t>The values in South Korea showed significant differences in anger from the POMS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12.32, p &lt; .05</a:t>
            </a:r>
            <a:r>
              <a:rPr lang="en-US" dirty="0" smtClean="0">
                <a:solidFill>
                  <a:schemeClr val="accent5">
                    <a:lumMod val="50000"/>
                  </a:schemeClr>
                </a:solidFill>
                <a:latin typeface="Times New Roman" pitchFamily="18" charset="0"/>
                <a:cs typeface="Times New Roman" pitchFamily="18" charset="0"/>
              </a:rPr>
              <a:t>).</a:t>
            </a:r>
            <a:endParaRPr lang="en-US" dirty="0" smtClean="0">
              <a:solidFill>
                <a:schemeClr val="accent5">
                  <a:lumMod val="50000"/>
                </a:schemeClr>
              </a:solidFill>
              <a:latin typeface="Times New Roman" pitchFamily="18" charset="0"/>
              <a:cs typeface="Times New Roman" pitchFamily="18" charset="0"/>
            </a:endParaRPr>
          </a:p>
          <a:p>
            <a:pPr marL="342900" lvl="2" indent="-342900"/>
            <a:r>
              <a:rPr lang="en-US" dirty="0" smtClean="0">
                <a:solidFill>
                  <a:schemeClr val="accent5">
                    <a:lumMod val="50000"/>
                  </a:schemeClr>
                </a:solidFill>
                <a:latin typeface="Times New Roman" pitchFamily="18" charset="0"/>
                <a:cs typeface="Times New Roman" pitchFamily="18" charset="0"/>
              </a:rPr>
              <a:t>The control group in South Korea showed significant difference in </a:t>
            </a:r>
            <a:r>
              <a:rPr lang="en-US" dirty="0" smtClean="0">
                <a:solidFill>
                  <a:schemeClr val="accent5">
                    <a:lumMod val="50000"/>
                  </a:schemeClr>
                </a:solidFill>
                <a:latin typeface="Times New Roman" pitchFamily="18" charset="0"/>
                <a:cs typeface="Times New Roman" pitchFamily="18" charset="0"/>
              </a:rPr>
              <a:t>confusion from the POMS </a:t>
            </a:r>
            <a:r>
              <a:rPr lang="en-US" dirty="0" smtClean="0">
                <a:solidFill>
                  <a:schemeClr val="accent5">
                    <a:lumMod val="50000"/>
                  </a:schemeClr>
                </a:solidFill>
                <a:latin typeface="Times New Roman" pitchFamily="18" charset="0"/>
                <a:cs typeface="Times New Roman" pitchFamily="18" charset="0"/>
              </a:rPr>
              <a:t>(</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9.67, p &lt; .05). </a:t>
            </a:r>
            <a:endParaRPr lang="en-US" dirty="0" smtClean="0"/>
          </a:p>
          <a:p>
            <a:pPr marL="342900" lvl="2" indent="-342900"/>
            <a:r>
              <a:rPr lang="en-US" dirty="0" smtClean="0">
                <a:solidFill>
                  <a:schemeClr val="accent5">
                    <a:lumMod val="50000"/>
                  </a:schemeClr>
                </a:solidFill>
                <a:latin typeface="Times New Roman" pitchFamily="18" charset="0"/>
                <a:cs typeface="Times New Roman" pitchFamily="18" charset="0"/>
              </a:rPr>
              <a:t>The value groups from the United States showed several significant differences, such as the VLQ total difference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(3) = 8.64, p &lt; .05, Z= -2.54, p &lt; .05.), the total AAQ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15.62, p &lt; .01, Z= -3.08, p &lt; .01), BAI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12.68, p &lt; .05), Anger score from POMS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15.00, p &lt; .01), and the total POMS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12.40, p &lt; .05). </a:t>
            </a:r>
          </a:p>
          <a:p>
            <a:pPr marL="342900" lvl="2" indent="-342900"/>
            <a:r>
              <a:rPr lang="en-US" dirty="0" smtClean="0">
                <a:solidFill>
                  <a:schemeClr val="accent5">
                    <a:lumMod val="50000"/>
                  </a:schemeClr>
                </a:solidFill>
                <a:latin typeface="Times New Roman" pitchFamily="18" charset="0"/>
                <a:cs typeface="Times New Roman" pitchFamily="18" charset="0"/>
              </a:rPr>
              <a:t>The traumatic group in the United States showed significant differences in total score on the AAQ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13.46, p &lt; .01, Z= -2.87, p &lt; .01) and BAI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12.67, p &lt; .05). </a:t>
            </a:r>
          </a:p>
          <a:p>
            <a:pPr marL="342900" lvl="2" indent="-342900"/>
            <a:r>
              <a:rPr lang="en-US" dirty="0" smtClean="0">
                <a:solidFill>
                  <a:schemeClr val="accent5">
                    <a:lumMod val="50000"/>
                  </a:schemeClr>
                </a:solidFill>
                <a:latin typeface="Times New Roman" pitchFamily="18" charset="0"/>
                <a:cs typeface="Times New Roman" pitchFamily="18" charset="0"/>
              </a:rPr>
              <a:t>The control group of the United States also showed several significant differences in the VLQ total difference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(3) = 9.69, p &lt; .05), the total score of AAQ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24.66, p &lt; .001, Z= -3.51, p &lt; .001), BAI score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30.18, p &lt; .001, Z= -3.61, p &lt; .001), the mental disengagement of COPE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9.89, p &lt; .05, Z= -2.09, p &lt; .05), tension score from POMS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11.57, p &lt; .05, Z= -2.01, p &lt; .05), anger score from POMS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10.76, p &lt; .05, Z= -2.20, p &lt; .05), and the total score of POMS (</a:t>
            </a:r>
            <a:r>
              <a:rPr lang="el-GR" dirty="0" smtClean="0">
                <a:solidFill>
                  <a:schemeClr val="accent5">
                    <a:lumMod val="50000"/>
                  </a:schemeClr>
                </a:solidFill>
                <a:latin typeface="Times New Roman" pitchFamily="18" charset="0"/>
                <a:cs typeface="Times New Roman" pitchFamily="18" charset="0"/>
              </a:rPr>
              <a:t>χ</a:t>
            </a:r>
            <a:r>
              <a:rPr lang="en-US" baseline="30000" dirty="0" smtClean="0">
                <a:solidFill>
                  <a:schemeClr val="accent5">
                    <a:lumMod val="50000"/>
                  </a:schemeClr>
                </a:solidFill>
                <a:latin typeface="Times New Roman" pitchFamily="18" charset="0"/>
                <a:cs typeface="Times New Roman" pitchFamily="18" charset="0"/>
              </a:rPr>
              <a:t>2</a:t>
            </a:r>
            <a:r>
              <a:rPr lang="en-US" dirty="0" smtClean="0">
                <a:solidFill>
                  <a:schemeClr val="accent5">
                    <a:lumMod val="50000"/>
                  </a:schemeClr>
                </a:solidFill>
                <a:latin typeface="Times New Roman" pitchFamily="18" charset="0"/>
                <a:cs typeface="Times New Roman" pitchFamily="18" charset="0"/>
              </a:rPr>
              <a:t> (4) = 13.52, p &lt; .01, Z= -2.05, p &lt; .05). </a:t>
            </a:r>
          </a:p>
          <a:p>
            <a:pPr marL="342900" lvl="2" indent="-342900"/>
            <a:r>
              <a:rPr lang="en-US" b="1" dirty="0" smtClean="0">
                <a:solidFill>
                  <a:schemeClr val="accent5">
                    <a:lumMod val="50000"/>
                  </a:schemeClr>
                </a:solidFill>
                <a:latin typeface="Times New Roman" pitchFamily="18" charset="0"/>
                <a:cs typeface="Times New Roman" pitchFamily="18" charset="0"/>
              </a:rPr>
              <a:t>One of the important findings from Part 2 of the study was decreased anger scores by sessions in both countries’ values groups. </a:t>
            </a:r>
            <a:r>
              <a:rPr lang="en-US" dirty="0" smtClean="0">
                <a:solidFill>
                  <a:schemeClr val="accent5">
                    <a:lumMod val="50000"/>
                  </a:schemeClr>
                </a:solidFill>
                <a:latin typeface="Times New Roman" pitchFamily="18" charset="0"/>
                <a:cs typeface="Times New Roman" pitchFamily="18" charset="0"/>
              </a:rPr>
              <a:t>This might indicate that one’s feeling of anger can be decreased writing about one’s values. </a:t>
            </a:r>
          </a:p>
          <a:p>
            <a:pPr marL="571472" lvl="2" indent="0">
              <a:buNone/>
            </a:pPr>
            <a:endParaRPr lang="en-US" dirty="0" smtClean="0"/>
          </a:p>
          <a:p>
            <a:pPr marL="571472" lvl="2" indent="0">
              <a:buNone/>
            </a:pPr>
            <a:endParaRPr lang="en-US" sz="1200" dirty="0" smtClean="0"/>
          </a:p>
          <a:p>
            <a:pPr marL="0" lvl="1" indent="0">
              <a:buNone/>
            </a:pPr>
            <a:r>
              <a:rPr lang="en-US" b="1" u="sng" dirty="0" smtClean="0">
                <a:solidFill>
                  <a:schemeClr val="accent5">
                    <a:lumMod val="50000"/>
                  </a:schemeClr>
                </a:solidFill>
                <a:latin typeface="Times New Roman" pitchFamily="18" charset="0"/>
                <a:cs typeface="Times New Roman" pitchFamily="18" charset="0"/>
              </a:rPr>
              <a:t>Part 3: Content Comparison on Actual Writings from Participants in Study 2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The 18 writings from three sessions with six people from the values group in both countries were analyzed for the content comparison.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Different and similar values themes were confirmed from the writings between the two, consistent with the results of part 1.</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While participants from the United States were focusing on relationships with significant people in their life, participants from South Korea concentrated on their relationships with people in a broader range.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The South Korean group tended to care more about what other people thought about them and how they behaved in front of other people.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Participants from the United States wrote about more varied topics such as education and recreation than the participants from South Korea.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Participants from both countries reported they are aware of the inconsistency between the degree of the importance of values and their actual behavior. However, several participants reported that they had started to do something they think of as important during the writing sessions. For example, several participants made statements such as “I am thinking about going back to church;” “Lately, I have been trying to eat healthier and work out;” “I am trying to be more consistent, especially after the self-reflection in this study;” and “I am currently committed to doing exercise.” </a:t>
            </a:r>
          </a:p>
          <a:p>
            <a:pPr marL="342900" lvl="1" indent="-342900">
              <a:buFont typeface="Arial" panose="020B0604020202020204" pitchFamily="34" charset="0"/>
              <a:buChar char="•"/>
            </a:pPr>
            <a:r>
              <a:rPr lang="en-US" dirty="0" smtClean="0">
                <a:solidFill>
                  <a:schemeClr val="accent5">
                    <a:lumMod val="50000"/>
                  </a:schemeClr>
                </a:solidFill>
                <a:latin typeface="Times New Roman" pitchFamily="18" charset="0"/>
                <a:cs typeface="Times New Roman" pitchFamily="18" charset="0"/>
              </a:rPr>
              <a:t>A more creative writing style was found from participants of the United States. While all of the participants from South Korea wrote about values that were presented on the VLQ, two of the reviewed writings from the United States included statements about what they generally think and how they shape their values</a:t>
            </a:r>
            <a:endParaRPr lang="en-US" dirty="0">
              <a:solidFill>
                <a:schemeClr val="accent5">
                  <a:lumMod val="50000"/>
                </a:schemeClr>
              </a:solidFill>
              <a:latin typeface="Times New Roman" pitchFamily="18" charset="0"/>
              <a:cs typeface="Times New Roman" pitchFamily="18" charset="0"/>
            </a:endParaRPr>
          </a:p>
        </p:txBody>
      </p:sp>
      <p:sp>
        <p:nvSpPr>
          <p:cNvPr id="11" name="Text Placeholder 10"/>
          <p:cNvSpPr>
            <a:spLocks noGrp="1"/>
          </p:cNvSpPr>
          <p:nvPr>
            <p:ph type="body" sz="quarter" idx="25"/>
          </p:nvPr>
        </p:nvSpPr>
        <p:spPr>
          <a:xfrm>
            <a:off x="32919059" y="5548749"/>
            <a:ext cx="10047018" cy="754045"/>
          </a:xfrm>
        </p:spPr>
        <p:txBody>
          <a:bodyPr/>
          <a:lstStyle/>
          <a:p>
            <a:r>
              <a:rPr lang="en-US" smtClean="0"/>
              <a:t>CONCLUSION</a:t>
            </a:r>
            <a:endParaRPr lang="en-US" dirty="0"/>
          </a:p>
        </p:txBody>
      </p:sp>
      <p:sp>
        <p:nvSpPr>
          <p:cNvPr id="12" name="Text Placeholder 11"/>
          <p:cNvSpPr>
            <a:spLocks noGrp="1"/>
          </p:cNvSpPr>
          <p:nvPr>
            <p:ph type="body" sz="quarter" idx="26"/>
          </p:nvPr>
        </p:nvSpPr>
        <p:spPr>
          <a:xfrm>
            <a:off x="32919059" y="6278731"/>
            <a:ext cx="10047018" cy="7155783"/>
          </a:xfrm>
        </p:spPr>
        <p:txBody>
          <a:bodyPr/>
          <a:lstStyle/>
          <a:p>
            <a:pPr marL="342900" indent="-342900">
              <a:buFont typeface="Arial" panose="020B0604020202020204" pitchFamily="34" charset="0"/>
              <a:buChar char="•"/>
            </a:pPr>
            <a:r>
              <a:rPr lang="en-US" smtClean="0"/>
              <a:t>Value differences were detected between students from the two cultures. Although Family Relations was the most important value among students in both countries, there were different rank orders in terms of value importance and the consistency between its importance and their behavior in their life among students between the United States and South Korea. These results might indicate that value differences should be considered when value-based interventions are developed in each country. </a:t>
            </a:r>
          </a:p>
          <a:p>
            <a:pPr marL="342900" indent="-342900">
              <a:buFont typeface="Arial" panose="020B0604020202020204" pitchFamily="34" charset="0"/>
              <a:buChar char="•"/>
            </a:pPr>
            <a:r>
              <a:rPr lang="en-US" smtClean="0"/>
              <a:t>Several statistical differences were observed between these two countries due to the impact of expressive writing. Despite the power issue, one of the important findings from Part 2 of the study was decreased anger scores by sessions in both countries’ values groups.</a:t>
            </a:r>
          </a:p>
          <a:p>
            <a:pPr marL="342900" indent="-342900">
              <a:buFont typeface="Arial" panose="020B0604020202020204" pitchFamily="34" charset="0"/>
              <a:buChar char="•"/>
            </a:pPr>
            <a:r>
              <a:rPr lang="en-US" smtClean="0"/>
              <a:t>Results of content comparison revealed several significant within-group changes. Even though the statistical analysis did not confirm the effectiveness of expressive writing for the participants in South Korea, many participants reported that they started to act concordantly with their values. </a:t>
            </a:r>
            <a:endParaRPr lang="en-US" dirty="0" smtClean="0"/>
          </a:p>
        </p:txBody>
      </p:sp>
      <p:sp>
        <p:nvSpPr>
          <p:cNvPr id="13" name="Text Placeholder 12"/>
          <p:cNvSpPr>
            <a:spLocks noGrp="1"/>
          </p:cNvSpPr>
          <p:nvPr>
            <p:ph type="body" sz="quarter" idx="27"/>
          </p:nvPr>
        </p:nvSpPr>
        <p:spPr>
          <a:xfrm>
            <a:off x="32924091" y="13394765"/>
            <a:ext cx="10047018" cy="754045"/>
          </a:xfrm>
        </p:spPr>
        <p:txBody>
          <a:bodyPr/>
          <a:lstStyle/>
          <a:p>
            <a:r>
              <a:rPr lang="en-US" smtClean="0"/>
              <a:t>LIMITATION AND FUTURE DIRECTION</a:t>
            </a:r>
            <a:endParaRPr lang="en-US" dirty="0"/>
          </a:p>
        </p:txBody>
      </p:sp>
      <p:sp>
        <p:nvSpPr>
          <p:cNvPr id="14" name="Text Placeholder 13"/>
          <p:cNvSpPr>
            <a:spLocks noGrp="1"/>
          </p:cNvSpPr>
          <p:nvPr>
            <p:ph type="body" sz="quarter" idx="28"/>
          </p:nvPr>
        </p:nvSpPr>
        <p:spPr>
          <a:xfrm>
            <a:off x="11583989" y="21370649"/>
            <a:ext cx="10052050" cy="10232265"/>
          </a:xfrm>
        </p:spPr>
        <p:txBody>
          <a:bodyPr/>
          <a:lstStyle/>
          <a:p>
            <a:r>
              <a:rPr lang="en-US" b="1" u="sng" dirty="0" smtClean="0"/>
              <a:t>Part 1: Comparison of Valued Living Questionnaire</a:t>
            </a:r>
          </a:p>
          <a:p>
            <a:pPr marL="342900" indent="-342900">
              <a:buFont typeface="Arial" panose="020B0604020202020204" pitchFamily="34" charset="0"/>
              <a:buChar char="•"/>
            </a:pPr>
            <a:r>
              <a:rPr lang="en-US" dirty="0" smtClean="0"/>
              <a:t>The average score of value importance from students in South Korea was higher than the participants from the United States. However, the average score of total consistency from the students in South Korea was lower than the score of students from the United States. This larger discrepancy between value importance and consistency among students in South Korea might mean that students experience higher distress than students in the United States.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15" name="Text Placeholder 14"/>
          <p:cNvSpPr>
            <a:spLocks noGrp="1"/>
          </p:cNvSpPr>
          <p:nvPr>
            <p:ph type="body" sz="quarter" idx="29"/>
          </p:nvPr>
        </p:nvSpPr>
        <p:spPr>
          <a:xfrm>
            <a:off x="32914027" y="26149021"/>
            <a:ext cx="10047018" cy="754045"/>
          </a:xfrm>
        </p:spPr>
        <p:txBody>
          <a:bodyPr/>
          <a:lstStyle/>
          <a:p>
            <a:r>
              <a:rPr lang="en-US" smtClean="0"/>
              <a:t>REFERENCES</a:t>
            </a:r>
            <a:endParaRPr lang="en-US" dirty="0"/>
          </a:p>
        </p:txBody>
      </p:sp>
      <p:sp>
        <p:nvSpPr>
          <p:cNvPr id="16" name="Text Placeholder 15"/>
          <p:cNvSpPr>
            <a:spLocks noGrp="1"/>
          </p:cNvSpPr>
          <p:nvPr>
            <p:ph type="body" sz="quarter" idx="30"/>
          </p:nvPr>
        </p:nvSpPr>
        <p:spPr>
          <a:xfrm>
            <a:off x="32919059" y="26708388"/>
            <a:ext cx="10052050" cy="5549189"/>
          </a:xfrm>
        </p:spPr>
        <p:txBody>
          <a:bodyPr/>
          <a:lstStyle/>
          <a:p>
            <a:r>
              <a:rPr lang="en-US" sz="1900" dirty="0"/>
              <a:t>Emmons, R. A. (2003). Personal goals, life meaning, and virtue: Wellsprings of a positive life. </a:t>
            </a:r>
            <a:endParaRPr lang="en-US" sz="1900" dirty="0" smtClean="0"/>
          </a:p>
          <a:p>
            <a:r>
              <a:rPr lang="en-US" sz="1900" i="1" dirty="0" smtClean="0"/>
              <a:t>Flourishing</a:t>
            </a:r>
            <a:r>
              <a:rPr lang="en-US" sz="1900" i="1" dirty="0"/>
              <a:t>: Positive psychology and the life well-lived</a:t>
            </a:r>
            <a:r>
              <a:rPr lang="en-US" sz="1900" dirty="0"/>
              <a:t>, 105-128. </a:t>
            </a:r>
            <a:endParaRPr lang="en-US" sz="1900" dirty="0" smtClean="0"/>
          </a:p>
          <a:p>
            <a:r>
              <a:rPr lang="en-US" sz="1900" dirty="0" smtClean="0"/>
              <a:t>Hayes</a:t>
            </a:r>
            <a:r>
              <a:rPr lang="en-US" sz="1900" dirty="0"/>
              <a:t>, S. C. (2004). Acceptance and Commitment Therapy, Relational Frame Theory, and the third wave of behavioral and cognitive therapies. </a:t>
            </a:r>
            <a:r>
              <a:rPr lang="en-US" sz="1900" i="1" dirty="0"/>
              <a:t>Behavior Therapy</a:t>
            </a:r>
            <a:r>
              <a:rPr lang="en-US" sz="1900" dirty="0"/>
              <a:t>, </a:t>
            </a:r>
            <a:r>
              <a:rPr lang="en-US" sz="1900" i="1" dirty="0"/>
              <a:t>35</a:t>
            </a:r>
            <a:r>
              <a:rPr lang="en-US" sz="1900" dirty="0"/>
              <a:t>, 639-665. </a:t>
            </a:r>
            <a:endParaRPr lang="en-US" sz="1900" dirty="0" smtClean="0"/>
          </a:p>
          <a:p>
            <a:r>
              <a:rPr lang="en-US" sz="1900" dirty="0"/>
              <a:t>Hughes, C. F., </a:t>
            </a:r>
            <a:r>
              <a:rPr lang="en-US" sz="1900" dirty="0" err="1"/>
              <a:t>Uhlmann</a:t>
            </a:r>
            <a:r>
              <a:rPr lang="en-US" sz="1900" dirty="0"/>
              <a:t>, C., </a:t>
            </a:r>
            <a:r>
              <a:rPr lang="en-US" sz="1900" dirty="0" err="1"/>
              <a:t>Pennebaker</a:t>
            </a:r>
            <a:r>
              <a:rPr lang="en-US" sz="1900" dirty="0"/>
              <a:t>, J. W. (1994). The body’s response to </a:t>
            </a:r>
            <a:r>
              <a:rPr lang="en-US" sz="1900" dirty="0" smtClean="0"/>
              <a:t> processing </a:t>
            </a:r>
            <a:r>
              <a:rPr lang="en-US" sz="1900" dirty="0"/>
              <a:t>emotional trauma: Linking verbal text with autonomic activity. </a:t>
            </a:r>
            <a:r>
              <a:rPr lang="en-US" sz="1900" i="1" dirty="0"/>
              <a:t>Journal of Personality, 62</a:t>
            </a:r>
            <a:r>
              <a:rPr lang="en-US" sz="1900" dirty="0"/>
              <a:t>, </a:t>
            </a:r>
            <a:r>
              <a:rPr lang="en-US" sz="1900" dirty="0" smtClean="0"/>
              <a:t>565-585</a:t>
            </a:r>
            <a:r>
              <a:rPr lang="en-US" sz="1900" dirty="0"/>
              <a:t>. </a:t>
            </a:r>
            <a:endParaRPr lang="en-US" sz="1900" dirty="0" smtClean="0"/>
          </a:p>
          <a:p>
            <a:r>
              <a:rPr lang="en-US" sz="1900" dirty="0"/>
              <a:t>Park, S. &amp; Lee, H. (2012). The Effect of the ACT-Based Value Exploration Program on Valued Living and Psychological Adjustment. </a:t>
            </a:r>
            <a:r>
              <a:rPr lang="en-US" sz="1900" i="1" dirty="0"/>
              <a:t>Cognitive Behavior Therapy in Korea, 12</a:t>
            </a:r>
            <a:r>
              <a:rPr lang="en-US" sz="1900" dirty="0"/>
              <a:t>(1), 1-20 </a:t>
            </a:r>
            <a:endParaRPr lang="en-US" sz="1900" dirty="0" smtClean="0"/>
          </a:p>
          <a:p>
            <a:r>
              <a:rPr lang="en-US" sz="1900" dirty="0" err="1" smtClean="0"/>
              <a:t>Pennebaker</a:t>
            </a:r>
            <a:r>
              <a:rPr lang="en-US" sz="1900" dirty="0" smtClean="0"/>
              <a:t>, J.W. (1990). </a:t>
            </a:r>
            <a:r>
              <a:rPr lang="en-US" sz="1900" i="1" dirty="0" smtClean="0"/>
              <a:t>Opening up: The healing power of expressing emotions</a:t>
            </a:r>
            <a:r>
              <a:rPr lang="en-US" sz="1900" dirty="0" smtClean="0"/>
              <a:t>. New York: Guilford Press. </a:t>
            </a:r>
            <a:endParaRPr lang="en-US" sz="1900" dirty="0" smtClean="0"/>
          </a:p>
          <a:p>
            <a:r>
              <a:rPr lang="en-US" sz="1900" dirty="0" err="1"/>
              <a:t>Pennebaker</a:t>
            </a:r>
            <a:r>
              <a:rPr lang="en-US" sz="1900" dirty="0"/>
              <a:t>, J. W., Beall, S. (1986). Confronting a traumatic event: Toward an </a:t>
            </a:r>
            <a:r>
              <a:rPr lang="en-US" sz="1900" dirty="0" smtClean="0"/>
              <a:t> understanding </a:t>
            </a:r>
            <a:r>
              <a:rPr lang="en-US" sz="1900" dirty="0"/>
              <a:t>of inhibition and disease. </a:t>
            </a:r>
            <a:r>
              <a:rPr lang="en-US" sz="1900" i="1" dirty="0"/>
              <a:t>Journal of Abnormal Psychology, 95</a:t>
            </a:r>
            <a:r>
              <a:rPr lang="en-US" sz="1900" dirty="0"/>
              <a:t>, 274-281. </a:t>
            </a:r>
            <a:endParaRPr lang="en-US" sz="1900" dirty="0" smtClean="0"/>
          </a:p>
          <a:p>
            <a:r>
              <a:rPr lang="en-US" sz="1900" dirty="0"/>
              <a:t>Wilson, K. G., &amp; Murrell, A. R. (2004). Values work in acceptance and commitment therapy. </a:t>
            </a:r>
            <a:r>
              <a:rPr lang="en-US" sz="1900" i="1" dirty="0"/>
              <a:t>Mindfulness and acceptance: Expanding the cognitive–behavioral tradition. New York: Guilford</a:t>
            </a:r>
            <a:r>
              <a:rPr lang="en-US" sz="1900" dirty="0"/>
              <a:t>, 120-151. </a:t>
            </a:r>
            <a:endParaRPr lang="en-US" sz="1900" dirty="0" smtClean="0"/>
          </a:p>
        </p:txBody>
      </p:sp>
      <p:sp>
        <p:nvSpPr>
          <p:cNvPr id="17" name="Text Placeholder 16"/>
          <p:cNvSpPr>
            <a:spLocks noGrp="1"/>
          </p:cNvSpPr>
          <p:nvPr>
            <p:ph type="body" sz="quarter" idx="95"/>
          </p:nvPr>
        </p:nvSpPr>
        <p:spPr/>
        <p:txBody>
          <a:bodyPr/>
          <a:lstStyle/>
          <a:p>
            <a:endParaRPr lang="en-US"/>
          </a:p>
        </p:txBody>
      </p:sp>
      <p:sp>
        <p:nvSpPr>
          <p:cNvPr id="18" name="Text Placeholder 17"/>
          <p:cNvSpPr>
            <a:spLocks noGrp="1"/>
          </p:cNvSpPr>
          <p:nvPr>
            <p:ph type="body" sz="quarter" idx="96"/>
          </p:nvPr>
        </p:nvSpPr>
        <p:spPr>
          <a:xfrm>
            <a:off x="882154" y="14966559"/>
            <a:ext cx="10056813" cy="18081851"/>
          </a:xfrm>
        </p:spPr>
        <p:txBody>
          <a:bodyPr/>
          <a:lstStyle/>
          <a:p>
            <a:r>
              <a:rPr lang="en-US" b="1" u="sng" dirty="0" smtClean="0"/>
              <a:t>Part 1: Comparison of Valued Living Questionnaire</a:t>
            </a:r>
          </a:p>
          <a:p>
            <a:pPr marL="342900" indent="-342900">
              <a:buFont typeface="Arial" panose="020B0604020202020204" pitchFamily="34" charset="0"/>
              <a:buChar char="•"/>
            </a:pPr>
            <a:r>
              <a:rPr lang="en-US" dirty="0" smtClean="0"/>
              <a:t>Participants included a group of college students in the United States (N=571, 63% Female, 81% Caucasian ), and a comparison group of college students in South Korea (N=547, 61% Female, 100% Korean).</a:t>
            </a:r>
          </a:p>
          <a:p>
            <a:pPr marL="342900" indent="-342900">
              <a:buFont typeface="Arial" panose="020B0604020202020204" pitchFamily="34" charset="0"/>
              <a:buChar char="•"/>
            </a:pPr>
            <a:r>
              <a:rPr lang="en-US" dirty="0" smtClean="0"/>
              <a:t>The </a:t>
            </a:r>
            <a:r>
              <a:rPr lang="en-US" dirty="0" smtClean="0"/>
              <a:t>Institutional Review Board (IRB) at Missouri State University reviewed and approved the study (October 1, 2013)</a:t>
            </a:r>
          </a:p>
          <a:p>
            <a:pPr marL="342900" indent="-342900">
              <a:buFont typeface="Arial" panose="020B0604020202020204" pitchFamily="34" charset="0"/>
              <a:buChar char="•"/>
            </a:pPr>
            <a:r>
              <a:rPr lang="en-US" dirty="0" smtClean="0"/>
              <a:t>Procedure: Students in South Korea were invited to participate in the pre-screening session via Psychology related courses. Students in the U.S. included in the archival data set were first invited to participate in this study via the SONA system. </a:t>
            </a:r>
          </a:p>
          <a:p>
            <a:pPr marL="342900" indent="-342900">
              <a:buFont typeface="Arial" panose="020B0604020202020204" pitchFamily="34" charset="0"/>
              <a:buChar char="•"/>
            </a:pPr>
            <a:r>
              <a:rPr lang="en-US" dirty="0" smtClean="0"/>
              <a:t>Measures Used:</a:t>
            </a:r>
          </a:p>
          <a:p>
            <a:pPr marL="914372" lvl="2" indent="-342900"/>
            <a:r>
              <a:rPr lang="en-US" dirty="0" smtClean="0">
                <a:solidFill>
                  <a:schemeClr val="accent5">
                    <a:lumMod val="50000"/>
                  </a:schemeClr>
                </a:solidFill>
                <a:latin typeface="Times New Roman" pitchFamily="18" charset="0"/>
                <a:cs typeface="Times New Roman" pitchFamily="18" charset="0"/>
              </a:rPr>
              <a:t>Demographics</a:t>
            </a:r>
          </a:p>
          <a:p>
            <a:pPr marL="914372" lvl="2" indent="-342900"/>
            <a:r>
              <a:rPr lang="en-US" dirty="0" smtClean="0">
                <a:solidFill>
                  <a:schemeClr val="accent5">
                    <a:lumMod val="50000"/>
                  </a:schemeClr>
                </a:solidFill>
                <a:latin typeface="Times New Roman" pitchFamily="18" charset="0"/>
                <a:cs typeface="Times New Roman" pitchFamily="18" charset="0"/>
              </a:rPr>
              <a:t>The Valued Living Questionnaire (VLQ) </a:t>
            </a:r>
          </a:p>
          <a:p>
            <a:pPr marL="914372" lvl="2" indent="-342900"/>
            <a:endParaRPr lang="en-US" dirty="0" smtClean="0">
              <a:solidFill>
                <a:schemeClr val="accent5">
                  <a:lumMod val="50000"/>
                </a:schemeClr>
              </a:solidFill>
              <a:latin typeface="Times New Roman" pitchFamily="18" charset="0"/>
              <a:cs typeface="Times New Roman" pitchFamily="18" charset="0"/>
            </a:endParaRPr>
          </a:p>
          <a:p>
            <a:pPr marL="571472" lvl="2" indent="0">
              <a:buNone/>
            </a:pPr>
            <a:endParaRPr lang="en-US" dirty="0" smtClean="0">
              <a:solidFill>
                <a:schemeClr val="accent5">
                  <a:lumMod val="50000"/>
                </a:schemeClr>
              </a:solidFill>
              <a:latin typeface="Times New Roman" pitchFamily="18" charset="0"/>
              <a:cs typeface="Times New Roman" pitchFamily="18" charset="0"/>
            </a:endParaRPr>
          </a:p>
          <a:p>
            <a:pPr marL="914372" lvl="2" indent="-342900"/>
            <a:endParaRPr lang="en-US" dirty="0" smtClean="0">
              <a:solidFill>
                <a:schemeClr val="accent5">
                  <a:lumMod val="50000"/>
                </a:schemeClr>
              </a:solidFill>
              <a:latin typeface="Times New Roman" pitchFamily="18" charset="0"/>
              <a:cs typeface="Times New Roman" pitchFamily="18" charset="0"/>
            </a:endParaRPr>
          </a:p>
          <a:p>
            <a:pPr marL="914372" lvl="2" indent="-342900"/>
            <a:endParaRPr lang="en-US" dirty="0" smtClean="0">
              <a:solidFill>
                <a:schemeClr val="accent5">
                  <a:lumMod val="50000"/>
                </a:schemeClr>
              </a:solidFill>
              <a:latin typeface="Times New Roman" pitchFamily="18" charset="0"/>
              <a:cs typeface="Times New Roman" pitchFamily="18" charset="0"/>
            </a:endParaRPr>
          </a:p>
          <a:p>
            <a:pPr marL="571472" lvl="2" indent="0">
              <a:buNone/>
            </a:pPr>
            <a:endParaRPr lang="en-US" dirty="0" smtClean="0">
              <a:solidFill>
                <a:schemeClr val="accent5">
                  <a:lumMod val="50000"/>
                </a:schemeClr>
              </a:solidFill>
              <a:latin typeface="Times New Roman" pitchFamily="18" charset="0"/>
              <a:cs typeface="Times New Roman" pitchFamily="18" charset="0"/>
            </a:endParaRPr>
          </a:p>
          <a:p>
            <a:pPr marL="571472" lvl="2" indent="0">
              <a:buNone/>
            </a:pPr>
            <a:endParaRPr lang="en-US" dirty="0" smtClean="0">
              <a:solidFill>
                <a:schemeClr val="accent5">
                  <a:lumMod val="50000"/>
                </a:schemeClr>
              </a:solidFill>
              <a:latin typeface="Times New Roman" pitchFamily="18" charset="0"/>
              <a:cs typeface="Times New Roman" pitchFamily="18" charset="0"/>
            </a:endParaRPr>
          </a:p>
          <a:p>
            <a:pPr marL="0" lvl="1" indent="0">
              <a:buNone/>
            </a:pPr>
            <a:r>
              <a:rPr lang="en-US" b="1" u="sng" dirty="0" smtClean="0">
                <a:solidFill>
                  <a:schemeClr val="accent5">
                    <a:lumMod val="50000"/>
                  </a:schemeClr>
                </a:solidFill>
                <a:latin typeface="Times New Roman" pitchFamily="18" charset="0"/>
                <a:cs typeface="Times New Roman" pitchFamily="18" charset="0"/>
              </a:rPr>
              <a:t>Part 2: Effects of Expressive Writing </a:t>
            </a: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A total of 14 students from the South Korean sample participated in the expressive writing study. More female students (11) as compared to male students (3) were in this </a:t>
            </a:r>
            <a:r>
              <a:rPr lang="en-US" dirty="0" smtClean="0">
                <a:solidFill>
                  <a:schemeClr val="accent5">
                    <a:lumMod val="50000"/>
                  </a:schemeClr>
                </a:solidFill>
                <a:latin typeface="Times New Roman" pitchFamily="18" charset="0"/>
                <a:cs typeface="Times New Roman" pitchFamily="18" charset="0"/>
              </a:rPr>
              <a:t>sample.</a:t>
            </a: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Archival </a:t>
            </a:r>
            <a:r>
              <a:rPr lang="en-US" dirty="0" smtClean="0">
                <a:solidFill>
                  <a:schemeClr val="accent5">
                    <a:lumMod val="50000"/>
                  </a:schemeClr>
                </a:solidFill>
                <a:latin typeface="Times New Roman" pitchFamily="18" charset="0"/>
                <a:cs typeface="Times New Roman" pitchFamily="18" charset="0"/>
              </a:rPr>
              <a:t>data from the MSU sample included 51 students, 17 males (33.3%), and 34 females (66.7%), with an average age of 22.6 years. </a:t>
            </a:r>
            <a:endParaRPr lang="en-US" dirty="0" smtClean="0">
              <a:solidFill>
                <a:schemeClr val="accent5">
                  <a:lumMod val="50000"/>
                </a:schemeClr>
              </a:solidFill>
              <a:latin typeface="Times New Roman" pitchFamily="18" charset="0"/>
              <a:cs typeface="Times New Roman" pitchFamily="18" charset="0"/>
            </a:endParaRP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Procedure</a:t>
            </a:r>
            <a:r>
              <a:rPr lang="en-US" dirty="0" smtClean="0">
                <a:solidFill>
                  <a:schemeClr val="accent5">
                    <a:lumMod val="50000"/>
                  </a:schemeClr>
                </a:solidFill>
                <a:latin typeface="Times New Roman" pitchFamily="18" charset="0"/>
                <a:cs typeface="Times New Roman" pitchFamily="18" charset="0"/>
              </a:rPr>
              <a:t>: Based upon VLQ scores, obtained during Part 1 of the study, those who were deemed to be highly concordant (values scores of 12 or below), and those who were highly </a:t>
            </a:r>
            <a:r>
              <a:rPr lang="en-US" dirty="0" err="1" smtClean="0">
                <a:solidFill>
                  <a:schemeClr val="accent5">
                    <a:lumMod val="50000"/>
                  </a:schemeClr>
                </a:solidFill>
                <a:latin typeface="Times New Roman" pitchFamily="18" charset="0"/>
                <a:cs typeface="Times New Roman" pitchFamily="18" charset="0"/>
              </a:rPr>
              <a:t>disconcordant</a:t>
            </a:r>
            <a:r>
              <a:rPr lang="en-US" dirty="0" smtClean="0">
                <a:solidFill>
                  <a:schemeClr val="accent5">
                    <a:lumMod val="50000"/>
                  </a:schemeClr>
                </a:solidFill>
                <a:latin typeface="Times New Roman" pitchFamily="18" charset="0"/>
                <a:cs typeface="Times New Roman" pitchFamily="18" charset="0"/>
              </a:rPr>
              <a:t> (values score of 28 and above), were invited to participate in the writing task</a:t>
            </a:r>
            <a:r>
              <a:rPr lang="en-US" dirty="0" smtClean="0">
                <a:solidFill>
                  <a:schemeClr val="accent5">
                    <a:lumMod val="50000"/>
                  </a:schemeClr>
                </a:solidFill>
                <a:latin typeface="Times New Roman" pitchFamily="18" charset="0"/>
                <a:cs typeface="Times New Roman" pitchFamily="18" charset="0"/>
              </a:rPr>
              <a:t>.</a:t>
            </a:r>
          </a:p>
          <a:p>
            <a:pPr marL="342900" lvl="1" indent="-342900">
              <a:buFont typeface="Arial" pitchFamily="34" charset="0"/>
              <a:buChar char="•"/>
            </a:pPr>
            <a:r>
              <a:rPr lang="en-US" dirty="0">
                <a:solidFill>
                  <a:schemeClr val="accent5">
                    <a:lumMod val="50000"/>
                  </a:schemeClr>
                </a:solidFill>
                <a:latin typeface="Times New Roman" pitchFamily="18" charset="0"/>
                <a:cs typeface="Times New Roman" pitchFamily="18" charset="0"/>
              </a:rPr>
              <a:t>Participated were randomly assigned to one of three writing instruction sets, which included (1) typical </a:t>
            </a:r>
            <a:r>
              <a:rPr lang="en-US" dirty="0" err="1">
                <a:solidFill>
                  <a:schemeClr val="accent5">
                    <a:lumMod val="50000"/>
                  </a:schemeClr>
                </a:solidFill>
                <a:latin typeface="Times New Roman" pitchFamily="18" charset="0"/>
                <a:cs typeface="Times New Roman" pitchFamily="18" charset="0"/>
              </a:rPr>
              <a:t>Pennebaker</a:t>
            </a:r>
            <a:r>
              <a:rPr lang="en-US" dirty="0">
                <a:solidFill>
                  <a:schemeClr val="accent5">
                    <a:lumMod val="50000"/>
                  </a:schemeClr>
                </a:solidFill>
                <a:latin typeface="Times New Roman" pitchFamily="18" charset="0"/>
                <a:cs typeface="Times New Roman" pitchFamily="18" charset="0"/>
              </a:rPr>
              <a:t> instructions of writing about </a:t>
            </a:r>
            <a:r>
              <a:rPr lang="en-US" b="1" dirty="0">
                <a:solidFill>
                  <a:schemeClr val="accent5">
                    <a:lumMod val="50000"/>
                  </a:schemeClr>
                </a:solidFill>
                <a:latin typeface="Times New Roman" pitchFamily="18" charset="0"/>
                <a:cs typeface="Times New Roman" pitchFamily="18" charset="0"/>
              </a:rPr>
              <a:t>a personal traumatic event</a:t>
            </a:r>
            <a:r>
              <a:rPr lang="en-US" dirty="0">
                <a:solidFill>
                  <a:schemeClr val="accent5">
                    <a:lumMod val="50000"/>
                  </a:schemeClr>
                </a:solidFill>
                <a:latin typeface="Times New Roman" pitchFamily="18" charset="0"/>
                <a:cs typeface="Times New Roman" pitchFamily="18" charset="0"/>
              </a:rPr>
              <a:t>, (2) a values instruction set, in which participants were told to write about </a:t>
            </a:r>
            <a:r>
              <a:rPr lang="en-US" b="1" dirty="0">
                <a:solidFill>
                  <a:schemeClr val="accent5">
                    <a:lumMod val="50000"/>
                  </a:schemeClr>
                </a:solidFill>
                <a:latin typeface="Times New Roman" pitchFamily="18" charset="0"/>
                <a:cs typeface="Times New Roman" pitchFamily="18" charset="0"/>
              </a:rPr>
              <a:t>their values and their personal behavior in relation to these values</a:t>
            </a:r>
            <a:r>
              <a:rPr lang="en-US" dirty="0">
                <a:solidFill>
                  <a:schemeClr val="accent5">
                    <a:lumMod val="50000"/>
                  </a:schemeClr>
                </a:solidFill>
                <a:latin typeface="Times New Roman" pitchFamily="18" charset="0"/>
                <a:cs typeface="Times New Roman" pitchFamily="18" charset="0"/>
              </a:rPr>
              <a:t>, and (3) a control condition, in which participants wrote about </a:t>
            </a:r>
            <a:r>
              <a:rPr lang="en-US" b="1" dirty="0">
                <a:solidFill>
                  <a:schemeClr val="accent5">
                    <a:lumMod val="50000"/>
                  </a:schemeClr>
                </a:solidFill>
                <a:latin typeface="Times New Roman" pitchFamily="18" charset="0"/>
                <a:cs typeface="Times New Roman" pitchFamily="18" charset="0"/>
              </a:rPr>
              <a:t>their shoes, closet, and living room</a:t>
            </a:r>
            <a:r>
              <a:rPr lang="en-US" dirty="0" smtClean="0">
                <a:solidFill>
                  <a:schemeClr val="accent5">
                    <a:lumMod val="50000"/>
                  </a:schemeClr>
                </a:solidFill>
                <a:latin typeface="Times New Roman" pitchFamily="18" charset="0"/>
                <a:cs typeface="Times New Roman" pitchFamily="18" charset="0"/>
              </a:rPr>
              <a:t>.</a:t>
            </a:r>
            <a:r>
              <a:rPr lang="en-US" dirty="0">
                <a:solidFill>
                  <a:schemeClr val="accent5">
                    <a:lumMod val="50000"/>
                  </a:schemeClr>
                </a:solidFill>
                <a:latin typeface="Times New Roman" pitchFamily="18" charset="0"/>
                <a:cs typeface="Times New Roman" pitchFamily="18" charset="0"/>
              </a:rPr>
              <a:t> </a:t>
            </a:r>
            <a:endParaRPr lang="en-US" dirty="0" smtClean="0">
              <a:solidFill>
                <a:schemeClr val="accent5">
                  <a:lumMod val="50000"/>
                </a:schemeClr>
              </a:solidFill>
              <a:latin typeface="Times New Roman" pitchFamily="18" charset="0"/>
              <a:cs typeface="Times New Roman" pitchFamily="18" charset="0"/>
            </a:endParaRPr>
          </a:p>
          <a:p>
            <a:pPr marL="342900" lvl="1" indent="-342900">
              <a:buFont typeface="Arial" pitchFamily="34" charset="0"/>
              <a:buChar char="•"/>
            </a:pPr>
            <a:r>
              <a:rPr lang="en-US" dirty="0" smtClean="0">
                <a:solidFill>
                  <a:schemeClr val="accent5">
                    <a:lumMod val="50000"/>
                  </a:schemeClr>
                </a:solidFill>
                <a:latin typeface="Times New Roman" pitchFamily="18" charset="0"/>
                <a:cs typeface="Times New Roman" pitchFamily="18" charset="0"/>
              </a:rPr>
              <a:t>These </a:t>
            </a:r>
            <a:r>
              <a:rPr lang="en-US" dirty="0">
                <a:solidFill>
                  <a:schemeClr val="accent5">
                    <a:lumMod val="50000"/>
                  </a:schemeClr>
                </a:solidFill>
                <a:latin typeface="Times New Roman" pitchFamily="18" charset="0"/>
                <a:cs typeface="Times New Roman" pitchFamily="18" charset="0"/>
              </a:rPr>
              <a:t>writing tasks occurred over the course of 3 weeks. At the first meeting, the </a:t>
            </a:r>
            <a:r>
              <a:rPr lang="en-US" dirty="0" smtClean="0">
                <a:solidFill>
                  <a:schemeClr val="accent5">
                    <a:lumMod val="50000"/>
                  </a:schemeClr>
                </a:solidFill>
                <a:latin typeface="Times New Roman" pitchFamily="18" charset="0"/>
                <a:cs typeface="Times New Roman" pitchFamily="18" charset="0"/>
              </a:rPr>
              <a:t>participants </a:t>
            </a:r>
            <a:r>
              <a:rPr lang="en-US" dirty="0">
                <a:solidFill>
                  <a:schemeClr val="accent5">
                    <a:lumMod val="50000"/>
                  </a:schemeClr>
                </a:solidFill>
                <a:latin typeface="Times New Roman" pitchFamily="18" charset="0"/>
                <a:cs typeface="Times New Roman" pitchFamily="18" charset="0"/>
              </a:rPr>
              <a:t>completed measures prior to writing about the instructed topic for 20 minutes. The second and third time, they completed the VLQ, wrote for 20-minutes, and then completed the study measures again. </a:t>
            </a:r>
          </a:p>
          <a:p>
            <a:pPr marL="342900" lvl="1" indent="-342900">
              <a:buFont typeface="Arial" pitchFamily="34" charset="0"/>
              <a:buChar char="•"/>
            </a:pPr>
            <a:endParaRPr lang="en-US" dirty="0" smtClean="0">
              <a:solidFill>
                <a:schemeClr val="accent5">
                  <a:lumMod val="50000"/>
                </a:schemeClr>
              </a:solidFill>
              <a:latin typeface="Times New Roman" pitchFamily="18" charset="0"/>
              <a:cs typeface="Times New Roman" pitchFamily="18" charset="0"/>
            </a:endParaRPr>
          </a:p>
        </p:txBody>
      </p:sp>
      <p:sp>
        <p:nvSpPr>
          <p:cNvPr id="19" name="Text Placeholder 18"/>
          <p:cNvSpPr>
            <a:spLocks noGrp="1"/>
          </p:cNvSpPr>
          <p:nvPr>
            <p:ph type="body" sz="quarter" idx="107"/>
          </p:nvPr>
        </p:nvSpPr>
        <p:spPr/>
        <p:txBody>
          <a:bodyPr/>
          <a:lstStyle/>
          <a:p>
            <a:endParaRPr lang="en-US"/>
          </a:p>
        </p:txBody>
      </p:sp>
      <p:sp>
        <p:nvSpPr>
          <p:cNvPr id="20" name="Text Placeholder 19"/>
          <p:cNvSpPr>
            <a:spLocks noGrp="1"/>
          </p:cNvSpPr>
          <p:nvPr>
            <p:ph type="body" sz="quarter" idx="116"/>
          </p:nvPr>
        </p:nvSpPr>
        <p:spPr/>
        <p:txBody>
          <a:bodyPr/>
          <a:lstStyle/>
          <a:p>
            <a:endParaRPr lang="en-US"/>
          </a:p>
        </p:txBody>
      </p:sp>
      <p:sp>
        <p:nvSpPr>
          <p:cNvPr id="21" name="Text Placeholder 20"/>
          <p:cNvSpPr>
            <a:spLocks noGrp="1"/>
          </p:cNvSpPr>
          <p:nvPr>
            <p:ph type="body" sz="quarter" idx="117"/>
          </p:nvPr>
        </p:nvSpPr>
        <p:spPr/>
        <p:txBody>
          <a:bodyPr/>
          <a:lstStyle/>
          <a:p>
            <a:endParaRPr lang="en-US"/>
          </a:p>
        </p:txBody>
      </p:sp>
      <p:sp>
        <p:nvSpPr>
          <p:cNvPr id="22" name="Text Placeholder 21"/>
          <p:cNvSpPr>
            <a:spLocks noGrp="1"/>
          </p:cNvSpPr>
          <p:nvPr>
            <p:ph type="body" sz="quarter" idx="118"/>
          </p:nvPr>
        </p:nvSpPr>
        <p:spPr/>
        <p:txBody>
          <a:bodyPr/>
          <a:lstStyle/>
          <a:p>
            <a:endParaRPr lang="en-US"/>
          </a:p>
        </p:txBody>
      </p:sp>
      <p:sp>
        <p:nvSpPr>
          <p:cNvPr id="23" name="Text Placeholder 22"/>
          <p:cNvSpPr>
            <a:spLocks noGrp="1"/>
          </p:cNvSpPr>
          <p:nvPr>
            <p:ph type="body" sz="quarter" idx="119"/>
          </p:nvPr>
        </p:nvSpPr>
        <p:spPr/>
        <p:txBody>
          <a:bodyPr/>
          <a:lstStyle/>
          <a:p>
            <a:endParaRPr lang="en-US"/>
          </a:p>
        </p:txBody>
      </p:sp>
      <p:sp>
        <p:nvSpPr>
          <p:cNvPr id="24" name="Text Placeholder 23"/>
          <p:cNvSpPr>
            <a:spLocks noGrp="1"/>
          </p:cNvSpPr>
          <p:nvPr>
            <p:ph type="body" sz="quarter" idx="120"/>
          </p:nvPr>
        </p:nvSpPr>
        <p:spPr/>
        <p:txBody>
          <a:bodyPr/>
          <a:lstStyle/>
          <a:p>
            <a:endParaRPr lang="en-US"/>
          </a:p>
        </p:txBody>
      </p:sp>
      <p:sp>
        <p:nvSpPr>
          <p:cNvPr id="25" name="Text Placeholder 24"/>
          <p:cNvSpPr>
            <a:spLocks noGrp="1"/>
          </p:cNvSpPr>
          <p:nvPr>
            <p:ph type="body" sz="quarter" idx="121"/>
          </p:nvPr>
        </p:nvSpPr>
        <p:spPr/>
        <p:txBody>
          <a:bodyPr/>
          <a:lstStyle/>
          <a:p>
            <a:endParaRPr lang="en-US"/>
          </a:p>
        </p:txBody>
      </p:sp>
      <p:sp>
        <p:nvSpPr>
          <p:cNvPr id="26" name="Text Placeholder 25"/>
          <p:cNvSpPr>
            <a:spLocks noGrp="1"/>
          </p:cNvSpPr>
          <p:nvPr>
            <p:ph type="body" sz="quarter" idx="122"/>
          </p:nvPr>
        </p:nvSpPr>
        <p:spPr/>
        <p:txBody>
          <a:bodyPr/>
          <a:lstStyle/>
          <a:p>
            <a:endParaRPr lang="en-US"/>
          </a:p>
        </p:txBody>
      </p:sp>
      <p:sp>
        <p:nvSpPr>
          <p:cNvPr id="27" name="Text Placeholder 26"/>
          <p:cNvSpPr>
            <a:spLocks noGrp="1"/>
          </p:cNvSpPr>
          <p:nvPr>
            <p:ph type="body" sz="quarter" idx="123"/>
          </p:nvPr>
        </p:nvSpPr>
        <p:spPr/>
        <p:txBody>
          <a:bodyPr/>
          <a:lstStyle/>
          <a:p>
            <a:endParaRPr lang="en-US"/>
          </a:p>
        </p:txBody>
      </p:sp>
      <p:sp>
        <p:nvSpPr>
          <p:cNvPr id="28" name="Text Placeholder 27"/>
          <p:cNvSpPr>
            <a:spLocks noGrp="1"/>
          </p:cNvSpPr>
          <p:nvPr>
            <p:ph type="body" sz="quarter" idx="124"/>
          </p:nvPr>
        </p:nvSpPr>
        <p:spPr/>
        <p:txBody>
          <a:bodyPr/>
          <a:lstStyle/>
          <a:p>
            <a:endParaRPr lang="en-US"/>
          </a:p>
        </p:txBody>
      </p:sp>
      <p:sp>
        <p:nvSpPr>
          <p:cNvPr id="29" name="Text Placeholder 28"/>
          <p:cNvSpPr>
            <a:spLocks noGrp="1"/>
          </p:cNvSpPr>
          <p:nvPr>
            <p:ph type="body" sz="quarter" idx="125"/>
          </p:nvPr>
        </p:nvSpPr>
        <p:spPr/>
        <p:txBody>
          <a:bodyPr/>
          <a:lstStyle/>
          <a:p>
            <a:endParaRPr lang="en-US"/>
          </a:p>
        </p:txBody>
      </p:sp>
      <p:pic>
        <p:nvPicPr>
          <p:cNvPr id="62" name="그림 개체 틀 61"/>
          <p:cNvPicPr>
            <a:picLocks noGrp="1" noChangeAspect="1"/>
          </p:cNvPicPr>
          <p:nvPr>
            <p:ph type="pic" sz="quarter" idx="115"/>
          </p:nvPr>
        </p:nvPicPr>
        <p:blipFill>
          <a:blip r:embed="rId2">
            <a:extLst>
              <a:ext uri="{28A0092B-C50C-407E-A947-70E740481C1C}">
                <a14:useLocalDpi xmlns:a14="http://schemas.microsoft.com/office/drawing/2010/main" val="0"/>
              </a:ext>
            </a:extLst>
          </a:blip>
          <a:stretch>
            <a:fillRect/>
          </a:stretch>
        </p:blipFill>
        <p:spPr>
          <a:xfrm>
            <a:off x="-9326880" y="24574119"/>
            <a:ext cx="3810000" cy="3810000"/>
          </a:xfrm>
          <a:prstGeom prst="rect">
            <a:avLst/>
          </a:prstGeom>
          <a:noFill/>
          <a:ln>
            <a:noFill/>
          </a:ln>
        </p:spPr>
      </p:pic>
      <p:pic>
        <p:nvPicPr>
          <p:cNvPr id="5" name="그림 개체 틀 4"/>
          <p:cNvPicPr>
            <a:picLocks noGrp="1" noChangeAspect="1"/>
          </p:cNvPicPr>
          <p:nvPr>
            <p:ph type="pic" sz="quarter" idx="126"/>
          </p:nvPr>
        </p:nvPicPr>
        <p:blipFill>
          <a:blip r:embed="rId3">
            <a:extLst>
              <a:ext uri="{28A0092B-C50C-407E-A947-70E740481C1C}">
                <a14:useLocalDpi xmlns:a14="http://schemas.microsoft.com/office/drawing/2010/main" val="0"/>
              </a:ext>
            </a:extLst>
          </a:blip>
          <a:srcRect l="8420" r="8420"/>
          <a:stretch>
            <a:fillRect/>
          </a:stretch>
        </p:blipFill>
        <p:spPr/>
      </p:pic>
      <p:pic>
        <p:nvPicPr>
          <p:cNvPr id="30" name="그림 개체 틀 29"/>
          <p:cNvPicPr>
            <a:picLocks noGrp="1" noChangeAspect="1"/>
          </p:cNvPicPr>
          <p:nvPr>
            <p:ph type="pic" sz="quarter" idx="127"/>
          </p:nvPr>
        </p:nvPicPr>
        <p:blipFill>
          <a:blip r:embed="rId4">
            <a:extLst>
              <a:ext uri="{28A0092B-C50C-407E-A947-70E740481C1C}">
                <a14:useLocalDpi xmlns:a14="http://schemas.microsoft.com/office/drawing/2010/main" val="0"/>
              </a:ext>
            </a:extLst>
          </a:blip>
          <a:srcRect l="8599" r="8599"/>
          <a:stretch>
            <a:fillRect/>
          </a:stretch>
        </p:blipFill>
        <p:spPr/>
      </p:pic>
      <p:pic>
        <p:nvPicPr>
          <p:cNvPr id="65" name="그림 개체 틀 64"/>
          <p:cNvPicPr>
            <a:picLocks noGrp="1" noChangeAspect="1"/>
          </p:cNvPicPr>
          <p:nvPr>
            <p:ph type="pic" sz="quarter" idx="128"/>
          </p:nvPr>
        </p:nvPicPr>
        <p:blipFill>
          <a:blip r:embed="rId5">
            <a:extLst>
              <a:ext uri="{28A0092B-C50C-407E-A947-70E740481C1C}">
                <a14:useLocalDpi xmlns:a14="http://schemas.microsoft.com/office/drawing/2010/main" val="0"/>
              </a:ext>
            </a:extLst>
          </a:blip>
          <a:srcRect l="24305" r="24305"/>
          <a:stretch>
            <a:fillRect/>
          </a:stretch>
        </p:blipFill>
        <p:spPr/>
      </p:pic>
      <p:pic>
        <p:nvPicPr>
          <p:cNvPr id="67" name="그림 개체 틀 66"/>
          <p:cNvPicPr>
            <a:picLocks noGrp="1" noChangeAspect="1"/>
          </p:cNvPicPr>
          <p:nvPr>
            <p:ph type="pic" sz="quarter" idx="129"/>
          </p:nvPr>
        </p:nvPicPr>
        <p:blipFill>
          <a:blip r:embed="rId6">
            <a:extLst>
              <a:ext uri="{28A0092B-C50C-407E-A947-70E740481C1C}">
                <a14:useLocalDpi xmlns:a14="http://schemas.microsoft.com/office/drawing/2010/main" val="0"/>
              </a:ext>
            </a:extLst>
          </a:blip>
          <a:stretch>
            <a:fillRect/>
          </a:stretch>
        </p:blipFill>
        <p:spPr>
          <a:xfrm>
            <a:off x="13345657" y="13333996"/>
            <a:ext cx="6525536" cy="2514951"/>
          </a:xfrm>
          <a:prstGeom prst="rect">
            <a:avLst/>
          </a:prstGeom>
          <a:noFill/>
          <a:ln>
            <a:noFill/>
          </a:ln>
        </p:spPr>
      </p:pic>
      <p:sp>
        <p:nvSpPr>
          <p:cNvPr id="35" name="Picture Placeholder 34"/>
          <p:cNvSpPr>
            <a:spLocks noGrp="1"/>
          </p:cNvSpPr>
          <p:nvPr>
            <p:ph type="pic" sz="quarter" idx="130"/>
          </p:nvPr>
        </p:nvSpPr>
        <p:spPr/>
      </p:sp>
      <p:sp>
        <p:nvSpPr>
          <p:cNvPr id="36" name="Picture Placeholder 35"/>
          <p:cNvSpPr>
            <a:spLocks noGrp="1"/>
          </p:cNvSpPr>
          <p:nvPr>
            <p:ph type="pic" sz="quarter" idx="131"/>
          </p:nvPr>
        </p:nvSpPr>
        <p:spPr/>
      </p:sp>
      <p:sp>
        <p:nvSpPr>
          <p:cNvPr id="37" name="Picture Placeholder 36"/>
          <p:cNvSpPr>
            <a:spLocks noGrp="1"/>
          </p:cNvSpPr>
          <p:nvPr>
            <p:ph type="pic" sz="quarter" idx="132"/>
          </p:nvPr>
        </p:nvSpPr>
        <p:spPr/>
      </p:sp>
      <p:pic>
        <p:nvPicPr>
          <p:cNvPr id="69" name="그림 개체 틀 68"/>
          <p:cNvPicPr>
            <a:picLocks noGrp="1" noChangeAspect="1"/>
          </p:cNvPicPr>
          <p:nvPr>
            <p:ph type="pic" sz="quarter" idx="133"/>
          </p:nvPr>
        </p:nvPicPr>
        <p:blipFill>
          <a:blip r:embed="rId4">
            <a:extLst>
              <a:ext uri="{28A0092B-C50C-407E-A947-70E740481C1C}">
                <a14:useLocalDpi xmlns:a14="http://schemas.microsoft.com/office/drawing/2010/main" val="0"/>
              </a:ext>
            </a:extLst>
          </a:blip>
          <a:stretch>
            <a:fillRect/>
          </a:stretch>
        </p:blipFill>
        <p:spPr>
          <a:xfrm>
            <a:off x="13569915" y="28840840"/>
            <a:ext cx="6506484" cy="3296110"/>
          </a:xfrm>
          <a:prstGeom prst="rect">
            <a:avLst/>
          </a:prstGeom>
          <a:noFill/>
          <a:ln>
            <a:noFill/>
          </a:ln>
        </p:spPr>
      </p:pic>
      <p:pic>
        <p:nvPicPr>
          <p:cNvPr id="68" name="그림 개체 틀 67"/>
          <p:cNvPicPr>
            <a:picLocks noGrp="1" noChangeAspect="1"/>
          </p:cNvPicPr>
          <p:nvPr>
            <p:ph type="pic" sz="quarter" idx="134"/>
          </p:nvPr>
        </p:nvPicPr>
        <p:blipFill>
          <a:blip r:embed="rId3">
            <a:extLst>
              <a:ext uri="{28A0092B-C50C-407E-A947-70E740481C1C}">
                <a14:useLocalDpi xmlns:a14="http://schemas.microsoft.com/office/drawing/2010/main" val="0"/>
              </a:ext>
            </a:extLst>
          </a:blip>
          <a:stretch>
            <a:fillRect/>
          </a:stretch>
        </p:blipFill>
        <p:spPr>
          <a:xfrm>
            <a:off x="13560389" y="25076050"/>
            <a:ext cx="6516010" cy="3315163"/>
          </a:xfrm>
          <a:prstGeom prst="rect">
            <a:avLst/>
          </a:prstGeom>
          <a:noFill/>
          <a:ln>
            <a:noFill/>
          </a:ln>
        </p:spPr>
      </p:pic>
      <p:sp>
        <p:nvSpPr>
          <p:cNvPr id="41" name="Text Placeholder 40"/>
          <p:cNvSpPr>
            <a:spLocks noGrp="1"/>
          </p:cNvSpPr>
          <p:nvPr>
            <p:ph type="body" sz="quarter" idx="136"/>
          </p:nvPr>
        </p:nvSpPr>
        <p:spPr/>
        <p:txBody>
          <a:bodyPr/>
          <a:lstStyle/>
          <a:p>
            <a:endParaRPr lang="en-US"/>
          </a:p>
        </p:txBody>
      </p:sp>
      <p:sp>
        <p:nvSpPr>
          <p:cNvPr id="42" name="Text Placeholder 41"/>
          <p:cNvSpPr>
            <a:spLocks noGrp="1"/>
          </p:cNvSpPr>
          <p:nvPr>
            <p:ph type="body" sz="quarter" idx="137"/>
          </p:nvPr>
        </p:nvSpPr>
        <p:spPr/>
        <p:txBody>
          <a:bodyPr/>
          <a:lstStyle/>
          <a:p>
            <a:endParaRPr lang="en-US"/>
          </a:p>
        </p:txBody>
      </p:sp>
      <p:sp>
        <p:nvSpPr>
          <p:cNvPr id="43" name="Text Placeholder 42"/>
          <p:cNvSpPr>
            <a:spLocks noGrp="1"/>
          </p:cNvSpPr>
          <p:nvPr>
            <p:ph type="body" sz="quarter" idx="138"/>
          </p:nvPr>
        </p:nvSpPr>
        <p:spPr/>
        <p:txBody>
          <a:bodyPr/>
          <a:lstStyle/>
          <a:p>
            <a:endParaRPr lang="en-US"/>
          </a:p>
        </p:txBody>
      </p:sp>
      <p:sp>
        <p:nvSpPr>
          <p:cNvPr id="44" name="Text Placeholder 43"/>
          <p:cNvSpPr>
            <a:spLocks noGrp="1"/>
          </p:cNvSpPr>
          <p:nvPr>
            <p:ph type="body" sz="quarter" idx="139"/>
          </p:nvPr>
        </p:nvSpPr>
        <p:spPr/>
        <p:txBody>
          <a:bodyPr/>
          <a:lstStyle/>
          <a:p>
            <a:endParaRPr lang="en-US"/>
          </a:p>
        </p:txBody>
      </p:sp>
      <p:sp>
        <p:nvSpPr>
          <p:cNvPr id="45" name="Text Placeholder 44"/>
          <p:cNvSpPr>
            <a:spLocks noGrp="1"/>
          </p:cNvSpPr>
          <p:nvPr>
            <p:ph type="body" sz="quarter" idx="140"/>
          </p:nvPr>
        </p:nvSpPr>
        <p:spPr/>
        <p:txBody>
          <a:bodyPr/>
          <a:lstStyle/>
          <a:p>
            <a:endParaRPr lang="en-US"/>
          </a:p>
        </p:txBody>
      </p:sp>
      <p:sp>
        <p:nvSpPr>
          <p:cNvPr id="46" name="Text Placeholder 45"/>
          <p:cNvSpPr>
            <a:spLocks noGrp="1"/>
          </p:cNvSpPr>
          <p:nvPr>
            <p:ph type="body" sz="quarter" idx="141"/>
          </p:nvPr>
        </p:nvSpPr>
        <p:spPr/>
        <p:txBody>
          <a:bodyPr/>
          <a:lstStyle/>
          <a:p>
            <a:endParaRPr lang="en-US"/>
          </a:p>
        </p:txBody>
      </p:sp>
      <p:sp>
        <p:nvSpPr>
          <p:cNvPr id="47" name="Text Placeholder 46"/>
          <p:cNvSpPr>
            <a:spLocks noGrp="1"/>
          </p:cNvSpPr>
          <p:nvPr>
            <p:ph type="body" sz="quarter" idx="142"/>
          </p:nvPr>
        </p:nvSpPr>
        <p:spPr/>
        <p:txBody>
          <a:bodyPr/>
          <a:lstStyle/>
          <a:p>
            <a:endParaRPr lang="en-US"/>
          </a:p>
        </p:txBody>
      </p:sp>
      <p:sp>
        <p:nvSpPr>
          <p:cNvPr id="48" name="Text Placeholder 47"/>
          <p:cNvSpPr>
            <a:spLocks noGrp="1"/>
          </p:cNvSpPr>
          <p:nvPr>
            <p:ph type="body" sz="quarter" idx="143"/>
          </p:nvPr>
        </p:nvSpPr>
        <p:spPr/>
        <p:txBody>
          <a:bodyPr/>
          <a:lstStyle/>
          <a:p>
            <a:endParaRPr lang="en-US"/>
          </a:p>
        </p:txBody>
      </p:sp>
      <p:sp>
        <p:nvSpPr>
          <p:cNvPr id="49" name="Text Placeholder 48"/>
          <p:cNvSpPr>
            <a:spLocks noGrp="1"/>
          </p:cNvSpPr>
          <p:nvPr>
            <p:ph type="body" sz="quarter" idx="144"/>
          </p:nvPr>
        </p:nvSpPr>
        <p:spPr/>
        <p:txBody>
          <a:bodyPr/>
          <a:lstStyle/>
          <a:p>
            <a:endParaRPr lang="en-US"/>
          </a:p>
        </p:txBody>
      </p:sp>
      <p:sp>
        <p:nvSpPr>
          <p:cNvPr id="50" name="Text Placeholder 49"/>
          <p:cNvSpPr>
            <a:spLocks noGrp="1"/>
          </p:cNvSpPr>
          <p:nvPr>
            <p:ph type="body" sz="quarter" idx="145"/>
          </p:nvPr>
        </p:nvSpPr>
        <p:spPr/>
        <p:txBody>
          <a:bodyPr/>
          <a:lstStyle/>
          <a:p>
            <a:endParaRPr lang="en-US"/>
          </a:p>
        </p:txBody>
      </p:sp>
      <p:sp>
        <p:nvSpPr>
          <p:cNvPr id="51" name="Text Placeholder 50"/>
          <p:cNvSpPr>
            <a:spLocks noGrp="1"/>
          </p:cNvSpPr>
          <p:nvPr>
            <p:ph type="body" sz="quarter" idx="146"/>
          </p:nvPr>
        </p:nvSpPr>
        <p:spPr/>
        <p:txBody>
          <a:bodyPr/>
          <a:lstStyle/>
          <a:p>
            <a:endParaRPr lang="en-US"/>
          </a:p>
        </p:txBody>
      </p:sp>
      <p:sp>
        <p:nvSpPr>
          <p:cNvPr id="52" name="Text Placeholder 51"/>
          <p:cNvSpPr>
            <a:spLocks noGrp="1"/>
          </p:cNvSpPr>
          <p:nvPr>
            <p:ph type="body" sz="quarter" idx="147"/>
          </p:nvPr>
        </p:nvSpPr>
        <p:spPr/>
        <p:txBody>
          <a:bodyPr/>
          <a:lstStyle/>
          <a:p>
            <a:endParaRPr lang="en-US"/>
          </a:p>
        </p:txBody>
      </p:sp>
      <p:sp>
        <p:nvSpPr>
          <p:cNvPr id="53" name="Text Placeholder 52"/>
          <p:cNvSpPr>
            <a:spLocks noGrp="1"/>
          </p:cNvSpPr>
          <p:nvPr>
            <p:ph type="body" sz="quarter" idx="148"/>
          </p:nvPr>
        </p:nvSpPr>
        <p:spPr/>
        <p:txBody>
          <a:bodyPr/>
          <a:lstStyle/>
          <a:p>
            <a:endParaRPr lang="en-US"/>
          </a:p>
        </p:txBody>
      </p:sp>
      <p:sp>
        <p:nvSpPr>
          <p:cNvPr id="54" name="Text Placeholder 53"/>
          <p:cNvSpPr>
            <a:spLocks noGrp="1"/>
          </p:cNvSpPr>
          <p:nvPr>
            <p:ph type="body" sz="quarter" idx="149"/>
          </p:nvPr>
        </p:nvSpPr>
        <p:spPr/>
        <p:txBody>
          <a:bodyPr/>
          <a:lstStyle/>
          <a:p>
            <a:endParaRPr lang="en-US"/>
          </a:p>
        </p:txBody>
      </p:sp>
      <p:sp>
        <p:nvSpPr>
          <p:cNvPr id="55" name="Text Placeholder 54"/>
          <p:cNvSpPr>
            <a:spLocks noGrp="1"/>
          </p:cNvSpPr>
          <p:nvPr>
            <p:ph type="body" sz="quarter" idx="150"/>
          </p:nvPr>
        </p:nvSpPr>
        <p:spPr/>
        <p:txBody>
          <a:bodyPr/>
          <a:lstStyle/>
          <a:p>
            <a:r>
              <a:rPr lang="en-US" smtClean="0"/>
              <a:t>Missouri State University</a:t>
            </a:r>
            <a:endParaRPr lang="en-US" dirty="0"/>
          </a:p>
        </p:txBody>
      </p:sp>
      <p:sp>
        <p:nvSpPr>
          <p:cNvPr id="56" name="Text Placeholder 55"/>
          <p:cNvSpPr>
            <a:spLocks noGrp="1"/>
          </p:cNvSpPr>
          <p:nvPr>
            <p:ph type="body" sz="quarter" idx="151"/>
          </p:nvPr>
        </p:nvSpPr>
        <p:spPr/>
        <p:txBody>
          <a:bodyPr>
            <a:normAutofit fontScale="92500" lnSpcReduction="10000"/>
          </a:bodyPr>
          <a:lstStyle/>
          <a:p>
            <a:r>
              <a:rPr lang="en-US" smtClean="0"/>
              <a:t>Woolee An, M.S. and Ann Rost, Ph.D.</a:t>
            </a:r>
            <a:endParaRPr lang="en-US" dirty="0"/>
          </a:p>
        </p:txBody>
      </p:sp>
      <p:sp>
        <p:nvSpPr>
          <p:cNvPr id="57" name="Text Placeholder 56"/>
          <p:cNvSpPr>
            <a:spLocks noGrp="1"/>
          </p:cNvSpPr>
          <p:nvPr>
            <p:ph type="body" sz="quarter" idx="153"/>
          </p:nvPr>
        </p:nvSpPr>
        <p:spPr/>
        <p:txBody>
          <a:bodyPr>
            <a:normAutofit fontScale="47500" lnSpcReduction="20000"/>
          </a:bodyPr>
          <a:lstStyle/>
          <a:p>
            <a:r>
              <a:rPr lang="en-US" smtClean="0"/>
              <a:t>Cross-cultural Comparison on Values in ACT with Expressive Writing Paradigm </a:t>
            </a:r>
          </a:p>
          <a:p>
            <a:r>
              <a:rPr lang="en-US" smtClean="0"/>
              <a:t>in the U.S. and South Korea</a:t>
            </a:r>
            <a:endParaRPr lang="en-US" dirty="0"/>
          </a:p>
        </p:txBody>
      </p:sp>
      <p:sp>
        <p:nvSpPr>
          <p:cNvPr id="59" name="Text Placeholder 7"/>
          <p:cNvSpPr txBox="1">
            <a:spLocks/>
          </p:cNvSpPr>
          <p:nvPr/>
        </p:nvSpPr>
        <p:spPr>
          <a:xfrm>
            <a:off x="11583988" y="20392544"/>
            <a:ext cx="10048875" cy="754045"/>
          </a:xfrm>
          <a:prstGeom prst="rect">
            <a:avLst/>
          </a:prstGeom>
          <a:noFill/>
        </p:spPr>
        <p:txBody>
          <a:bodyPr lIns="91436" tIns="91436" rIns="91436" bIns="91436" anchor="ctr" anchorCtr="0">
            <a:spAutoFit/>
          </a:bodyPr>
          <a:lstStyle>
            <a:lvl1pPr marL="1645838" indent="-1645838"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smtClean="0"/>
              <a:t>RESULTS</a:t>
            </a:r>
            <a:endParaRPr lang="en-US" dirty="0"/>
          </a:p>
        </p:txBody>
      </p:sp>
      <p:sp>
        <p:nvSpPr>
          <p:cNvPr id="63" name="Text Placeholder 13"/>
          <p:cNvSpPr>
            <a:spLocks noGrp="1"/>
          </p:cNvSpPr>
          <p:nvPr>
            <p:ph type="body" sz="quarter" idx="28"/>
          </p:nvPr>
        </p:nvSpPr>
        <p:spPr>
          <a:xfrm>
            <a:off x="32919059" y="14153713"/>
            <a:ext cx="10052050" cy="12464929"/>
          </a:xfrm>
        </p:spPr>
        <p:txBody>
          <a:bodyPr/>
          <a:lstStyle/>
          <a:p>
            <a:pPr marL="342900" indent="-342900">
              <a:buFont typeface="Arial" panose="020B0604020202020204" pitchFamily="34" charset="0"/>
              <a:buChar char="•"/>
            </a:pPr>
            <a:r>
              <a:rPr lang="en-US" dirty="0" smtClean="0"/>
              <a:t>Due to the small sample of participants from South Korea, the data from the expressive writing condition was insufficient to draw any conclusions about the effectiveness of expressive writing toward fostering a value concordant life. In order to have better statistical power, more data should be collected from a larger sample.</a:t>
            </a:r>
          </a:p>
          <a:p>
            <a:pPr marL="342900" indent="-342900">
              <a:buFont typeface="Arial" panose="020B0604020202020204" pitchFamily="34" charset="0"/>
              <a:buChar char="•"/>
            </a:pPr>
            <a:r>
              <a:rPr lang="en-US" dirty="0" smtClean="0"/>
              <a:t>Better content analysis is needed. Using quantitative analysis followed by a content analysis would allow for better understanding of these cultural differences. </a:t>
            </a:r>
          </a:p>
          <a:p>
            <a:pPr marL="342900" indent="-342900">
              <a:buFont typeface="Arial" panose="020B0604020202020204" pitchFamily="34" charset="0"/>
              <a:buChar char="•"/>
            </a:pPr>
            <a:r>
              <a:rPr lang="en-US" dirty="0" smtClean="0"/>
              <a:t>Due to small sample size in this group, it was not possible to analyze the data based on the degree of the concordance. Group differences were obvious between a highly concordant group and low concordant group. It may be useful to examine the different impact of expressive writing in both groups.</a:t>
            </a:r>
          </a:p>
          <a:p>
            <a:pPr marL="342900" indent="-342900">
              <a:buFont typeface="Arial" panose="020B0604020202020204" pitchFamily="34" charset="0"/>
              <a:buChar char="•"/>
            </a:pPr>
            <a:r>
              <a:rPr lang="en-US" dirty="0" smtClean="0"/>
              <a:t>Despite these limitations, there has not been a study of values in ACT with a cross-cultural perspective, these attempts should prove fruitful for future investigation. </a:t>
            </a:r>
          </a:p>
          <a:p>
            <a:pPr marL="342900" indent="-342900">
              <a:buFont typeface="Arial" panose="020B0604020202020204" pitchFamily="34" charset="0"/>
              <a:buChar char="•"/>
            </a:pPr>
            <a:r>
              <a:rPr lang="en-US" dirty="0" smtClean="0"/>
              <a:t>When considering the value differences between individualism and collectivism, which were supported by the </a:t>
            </a:r>
            <a:r>
              <a:rPr lang="en-US" dirty="0" smtClean="0"/>
              <a:t>results </a:t>
            </a:r>
            <a:r>
              <a:rPr lang="en-US" smtClean="0"/>
              <a:t>from the part </a:t>
            </a:r>
            <a:r>
              <a:rPr lang="en-US" dirty="0" smtClean="0"/>
              <a:t>1, cultural adaptation should be considered when values are explored as a core for treatment intervention in the future. </a:t>
            </a:r>
          </a:p>
          <a:p>
            <a:pPr marL="342900" indent="-342900">
              <a:buFont typeface="Arial" panose="020B0604020202020204" pitchFamily="34" charset="0"/>
              <a:buChar char="•"/>
            </a:pPr>
            <a:r>
              <a:rPr lang="en-US" dirty="0" smtClean="0"/>
              <a:t>A longer term perspective for values based </a:t>
            </a:r>
            <a:r>
              <a:rPr lang="en-US" dirty="0" smtClean="0"/>
              <a:t>interventions </a:t>
            </a:r>
            <a:r>
              <a:rPr lang="en-US" dirty="0" smtClean="0"/>
              <a:t>might be </a:t>
            </a:r>
            <a:r>
              <a:rPr lang="en-US" dirty="0" smtClean="0"/>
              <a:t>needed. </a:t>
            </a:r>
            <a:r>
              <a:rPr lang="en-US" dirty="0" smtClean="0"/>
              <a:t>One of the participants wrote about value conflicts during the writing session in this study. Emmons (2003) pointed out the ambivalence between goal striving and goal pursuit as tending to inhibit one’s subjective well-being. Research results suggest it is not easy to achieve psychological improvement when participants try to engage in only value exploration. Therefore, value clarification is not enough, and the actual practice of values should also be included (Park &amp; Lee, 2012), possibly through long term value-based programs. </a:t>
            </a:r>
          </a:p>
          <a:p>
            <a:pPr marL="342900" indent="-342900">
              <a:buFont typeface="Arial" panose="020B0604020202020204" pitchFamily="34" charset="0"/>
              <a:buChar char="•"/>
            </a:pPr>
            <a:endParaRPr lang="en-US" dirty="0" smtClean="0"/>
          </a:p>
        </p:txBody>
      </p:sp>
      <p:pic>
        <p:nvPicPr>
          <p:cNvPr id="66" name="그림 개체 틀 65"/>
          <p:cNvPicPr>
            <a:picLocks noGrp="1" noChangeAspect="1"/>
          </p:cNvPicPr>
          <p:nvPr>
            <p:ph type="pic" sz="quarter" idx="135"/>
          </p:nvPr>
        </p:nvPicPr>
        <p:blipFill>
          <a:blip r:embed="rId5">
            <a:extLst>
              <a:ext uri="{28A0092B-C50C-407E-A947-70E740481C1C}">
                <a14:useLocalDpi xmlns:a14="http://schemas.microsoft.com/office/drawing/2010/main" val="0"/>
              </a:ext>
            </a:extLst>
          </a:blip>
          <a:stretch>
            <a:fillRect/>
          </a:stretch>
        </p:blipFill>
        <p:spPr>
          <a:xfrm>
            <a:off x="2660298" y="20993627"/>
            <a:ext cx="6544589" cy="2057687"/>
          </a:xfrm>
          <a:prstGeom prst="rect">
            <a:avLst/>
          </a:prstGeom>
          <a:noFill/>
          <a:ln>
            <a:noFill/>
          </a:ln>
        </p:spPr>
      </p:pic>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814</TotalTime>
  <Words>2568</Words>
  <Application>Microsoft Office PowerPoint</Application>
  <PresentationFormat>사용자 지정</PresentationFormat>
  <Paragraphs>93</Paragraphs>
  <Slides>1</Slides>
  <Notes>0</Notes>
  <HiddenSlides>0</HiddenSlides>
  <MMClips>0</MMClips>
  <ScaleCrop>false</ScaleCrop>
  <HeadingPairs>
    <vt:vector size="4" baseType="variant">
      <vt:variant>
        <vt:lpstr>테마</vt:lpstr>
      </vt:variant>
      <vt:variant>
        <vt:i4>3</vt:i4>
      </vt:variant>
      <vt:variant>
        <vt:lpstr>슬라이드 제목</vt:lpstr>
      </vt:variant>
      <vt:variant>
        <vt:i4>1</vt:i4>
      </vt:variant>
    </vt:vector>
  </HeadingPairs>
  <TitlesOfParts>
    <vt:vector size="4" baseType="lpstr">
      <vt:lpstr>36x48-Template-V2b</vt:lpstr>
      <vt:lpstr>1_Classic 3 Columns</vt:lpstr>
      <vt:lpstr>Classic - Wide Center</vt:lpstr>
      <vt:lpstr>PowerPoint 프레젠테이션</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우리우리</cp:lastModifiedBy>
  <cp:revision>92</cp:revision>
  <dcterms:created xsi:type="dcterms:W3CDTF">2012-02-03T19:11:35Z</dcterms:created>
  <dcterms:modified xsi:type="dcterms:W3CDTF">2016-06-12T11:42:58Z</dcterms:modified>
</cp:coreProperties>
</file>